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73" r:id="rId5"/>
  </p:sldMasterIdLst>
  <p:notesMasterIdLst>
    <p:notesMasterId r:id="rId21"/>
  </p:notesMasterIdLst>
  <p:handoutMasterIdLst>
    <p:handoutMasterId r:id="rId22"/>
  </p:handoutMasterIdLst>
  <p:sldIdLst>
    <p:sldId id="264" r:id="rId6"/>
    <p:sldId id="265" r:id="rId7"/>
    <p:sldId id="266" r:id="rId8"/>
    <p:sldId id="278" r:id="rId9"/>
    <p:sldId id="267" r:id="rId10"/>
    <p:sldId id="277" r:id="rId11"/>
    <p:sldId id="271" r:id="rId12"/>
    <p:sldId id="268" r:id="rId13"/>
    <p:sldId id="269" r:id="rId14"/>
    <p:sldId id="270" r:id="rId15"/>
    <p:sldId id="272" r:id="rId16"/>
    <p:sldId id="273" r:id="rId17"/>
    <p:sldId id="274" r:id="rId18"/>
    <p:sldId id="275" r:id="rId19"/>
    <p:sldId id="279" r:id="rId20"/>
  </p:sldIdLst>
  <p:sldSz cx="9144000" cy="6858000" type="screen4x3"/>
  <p:notesSz cx="6858000" cy="9144000"/>
  <p:embeddedFontLst>
    <p:embeddedFont>
      <p:font typeface="Roboto" panose="02000000000000000000" pitchFamily="2" charset="0"/>
      <p:regular r:id="rId23"/>
      <p:bold r:id="rId24"/>
      <p:italic r:id="rId25"/>
      <p:boldItalic r:id="rId26"/>
    </p:embeddedFont>
    <p:embeddedFont>
      <p:font typeface="SassoonInfant" panose="02000503040000020003" charset="0"/>
      <p:regular r:id="rId27"/>
      <p:bold r:id="rId28"/>
    </p:embeddedFont>
    <p:embeddedFont>
      <p:font typeface="Twinkl" panose="020B0604020202020204"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647266"/>
    <a:srgbClr val="7E9081"/>
    <a:srgbClr val="9DB09E"/>
    <a:srgbClr val="EFDFD5"/>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3D247D-B1A6-4410-C3E9-0D4FD2F5C2CE}" v="35" dt="2026-09-06T12:46:55.6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99" autoAdjust="0"/>
    <p:restoredTop sz="78398" autoAdjust="0"/>
  </p:normalViewPr>
  <p:slideViewPr>
    <p:cSldViewPr snapToGrid="0" showGuides="1">
      <p:cViewPr varScale="1">
        <p:scale>
          <a:sx n="64" d="100"/>
          <a:sy n="64" d="100"/>
        </p:scale>
        <p:origin x="2026"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1.fntdata"/><Relationship Id="rId28" Type="http://schemas.openxmlformats.org/officeDocument/2006/relationships/font" Target="fonts/font6.fntdata"/><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y Simner" userId="S::beth.simner@parkhillprimary.co.uk::7690d16f-e247-48d0-abc2-e0a995a93e0d" providerId="AD" clId="Web-{113D247D-B1A6-4410-C3E9-0D4FD2F5C2CE}"/>
    <pc:docChg chg="modSld">
      <pc:chgData name="Bethany Simner" userId="S::beth.simner@parkhillprimary.co.uk::7690d16f-e247-48d0-abc2-e0a995a93e0d" providerId="AD" clId="Web-{113D247D-B1A6-4410-C3E9-0D4FD2F5C2CE}" dt="2026-09-06T12:46:54.618" v="31" actId="20577"/>
      <pc:docMkLst>
        <pc:docMk/>
      </pc:docMkLst>
      <pc:sldChg chg="modSp">
        <pc:chgData name="Bethany Simner" userId="S::beth.simner@parkhillprimary.co.uk::7690d16f-e247-48d0-abc2-e0a995a93e0d" providerId="AD" clId="Web-{113D247D-B1A6-4410-C3E9-0D4FD2F5C2CE}" dt="2026-09-06T12:44:34.492" v="0" actId="1076"/>
        <pc:sldMkLst>
          <pc:docMk/>
          <pc:sldMk cId="145788319" sldId="270"/>
        </pc:sldMkLst>
        <pc:cxnChg chg="mod">
          <ac:chgData name="Bethany Simner" userId="S::beth.simner@parkhillprimary.co.uk::7690d16f-e247-48d0-abc2-e0a995a93e0d" providerId="AD" clId="Web-{113D247D-B1A6-4410-C3E9-0D4FD2F5C2CE}" dt="2026-09-06T12:44:34.492" v="0" actId="1076"/>
          <ac:cxnSpMkLst>
            <pc:docMk/>
            <pc:sldMk cId="145788319" sldId="270"/>
            <ac:cxnSpMk id="19" creationId="{A0F1DC26-9253-4042-94DA-1A7E156142E4}"/>
          </ac:cxnSpMkLst>
        </pc:cxnChg>
      </pc:sldChg>
      <pc:sldChg chg="modSp">
        <pc:chgData name="Bethany Simner" userId="S::beth.simner@parkhillprimary.co.uk::7690d16f-e247-48d0-abc2-e0a995a93e0d" providerId="AD" clId="Web-{113D247D-B1A6-4410-C3E9-0D4FD2F5C2CE}" dt="2026-09-06T12:46:54.618" v="31" actId="20577"/>
        <pc:sldMkLst>
          <pc:docMk/>
          <pc:sldMk cId="3984555541" sldId="279"/>
        </pc:sldMkLst>
        <pc:spChg chg="mod">
          <ac:chgData name="Bethany Simner" userId="S::beth.simner@parkhillprimary.co.uk::7690d16f-e247-48d0-abc2-e0a995a93e0d" providerId="AD" clId="Web-{113D247D-B1A6-4410-C3E9-0D4FD2F5C2CE}" dt="2026-09-06T12:46:54.618" v="31" actId="20577"/>
          <ac:spMkLst>
            <pc:docMk/>
            <pc:sldMk cId="3984555541" sldId="279"/>
            <ac:spMk id="12" creationId="{EAB15B0F-D9A8-4108-AD75-4AE96F850220}"/>
          </ac:spMkLst>
        </pc:spChg>
        <pc:cxnChg chg="mod">
          <ac:chgData name="Bethany Simner" userId="S::beth.simner@parkhillprimary.co.uk::7690d16f-e247-48d0-abc2-e0a995a93e0d" providerId="AD" clId="Web-{113D247D-B1A6-4410-C3E9-0D4FD2F5C2CE}" dt="2026-09-06T12:46:19.884" v="22" actId="1076"/>
          <ac:cxnSpMkLst>
            <pc:docMk/>
            <pc:sldMk cId="3984555541" sldId="279"/>
            <ac:cxnSpMk id="19" creationId="{A0F1DC26-9253-4042-94DA-1A7E156142E4}"/>
          </ac:cxnSpMkLst>
        </pc:cxn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a:t>
            </a:r>
            <a:r>
              <a:rPr lang="en-GB" baseline="0" dirty="0"/>
              <a:t> will it be like to be a child in your class?</a:t>
            </a:r>
          </a:p>
          <a:p>
            <a:r>
              <a:rPr lang="en-GB" baseline="0" dirty="0"/>
              <a:t>What will the ethos be like?</a:t>
            </a:r>
          </a:p>
          <a:p>
            <a:pPr marL="171450" indent="-171450">
              <a:buFont typeface="Arial" panose="020B0604020202020204" pitchFamily="34" charset="0"/>
              <a:buChar char="•"/>
            </a:pPr>
            <a:r>
              <a:rPr lang="en-GB" baseline="0" dirty="0"/>
              <a:t>Supportive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 partnership</a:t>
            </a:r>
          </a:p>
          <a:p>
            <a:pPr marL="171450" indent="-171450">
              <a:buFont typeface="Arial" panose="020B0604020202020204" pitchFamily="34" charset="0"/>
              <a:buChar char="•"/>
            </a:pPr>
            <a:r>
              <a:rPr lang="en-GB" baseline="0" dirty="0"/>
              <a:t>Engaging – we’ll have fun!</a:t>
            </a:r>
          </a:p>
          <a:p>
            <a:pPr marL="171450" indent="-171450">
              <a:buFont typeface="Arial" panose="020B0604020202020204" pitchFamily="34" charset="0"/>
              <a:buChar char="•"/>
            </a:pPr>
            <a:r>
              <a:rPr lang="en-GB" baseline="0" dirty="0"/>
              <a:t>High expectations – achieve potential – will push but it’s because you want the best…</a:t>
            </a:r>
          </a:p>
          <a:p>
            <a:pPr marL="0" indent="0">
              <a:buFont typeface="Arial" panose="020B0604020202020204" pitchFamily="34" charset="0"/>
              <a:buNone/>
            </a:pPr>
            <a:r>
              <a:rPr lang="en-GB" baseline="0" dirty="0"/>
              <a:t>Tell parents how important good behaviour is within your classroom and how </a:t>
            </a:r>
            <a:r>
              <a:rPr lang="en-GB" baseline="0" dirty="0" err="1"/>
              <a:t>coinsistent</a:t>
            </a:r>
            <a:r>
              <a:rPr lang="en-GB" baseline="0" dirty="0"/>
              <a:t> and fair you will be.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719155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175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a:t>
            </a:r>
            <a:r>
              <a:rPr lang="en-GB" baseline="0" dirty="0"/>
              <a:t> will good attendance mean the children in your class receive?</a:t>
            </a:r>
          </a:p>
          <a:p>
            <a:pPr marL="171450" indent="-171450">
              <a:buFont typeface="Arial" panose="020B0604020202020204" pitchFamily="34" charset="0"/>
              <a:buChar char="•"/>
            </a:pPr>
            <a:r>
              <a:rPr lang="en-GB" baseline="0" dirty="0"/>
              <a:t>Tell them Dawn is lovely but joke about not wanting her at the door!</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4229148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919604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Quickly</a:t>
            </a:r>
            <a:r>
              <a:rPr lang="en-GB" baseline="0" dirty="0"/>
              <a:t> r</a:t>
            </a:r>
            <a:r>
              <a:rPr lang="en-GB" dirty="0"/>
              <a:t>eview the Behaviour Policy</a:t>
            </a:r>
            <a:r>
              <a:rPr lang="en-GB" baseline="0" dirty="0"/>
              <a:t> – emphasise reward and acknowledgement.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2243332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567586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Offer – children can leave spare clothes on their pegs.</a:t>
            </a: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542946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a typeface="Roboto" panose="02000000000000000000" pitchFamily="2" charset="0"/>
              </a:rPr>
              <a:t>We know how valuable time at home is. Although teachers might set a one-off project now and then, we only expect the above as a minimum.</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87308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2324357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820425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61182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4150804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a:t>
            </a:r>
            <a:r>
              <a:rPr lang="en-GB" baseline="0" dirty="0"/>
              <a:t> are you most excited about for the following year?</a:t>
            </a:r>
          </a:p>
          <a:p>
            <a:pPr marL="0" indent="0">
              <a:buFont typeface="Arial" panose="020B0604020202020204" pitchFamily="34" charset="0"/>
              <a:buNone/>
            </a:pPr>
            <a:r>
              <a:rPr lang="en-GB" baseline="0" dirty="0"/>
              <a:t>Final words to show families you care, are ambitious for their children and give them a sense of “who you are.”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1886305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D6CAF-4034-4B8F-8B79-2E0D508C044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ED932E8-CA4C-4C22-AC1C-7E123A950F3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55231-6DCE-4F70-925C-6EE430BBF9E2}"/>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2FA3F12F-DED0-486E-90FB-85493498B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48067-111B-49C4-95BB-1920932A91F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4475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151-2C3D-43DF-A324-51EEE3DB11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53ED8-CB40-43BF-813D-5999A9CFB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7C117-8EE4-401A-AF57-32F126CD3FC9}"/>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C86ABA45-4320-475B-BC91-2E8EDCE2C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04A64-0D8D-4872-A328-155D9CE735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08922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E76BF-1E71-4944-AA77-F6043FE4D92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6001D8-0C05-4526-A406-830EEC4E8CC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AD17A1-37C5-4701-AABA-85F6C67CB7D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5B956183-71E8-45DC-8D66-D29D08926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CE0720-34FC-4DC3-8AD3-3BF36304EBD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05397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5E03-EEB7-4D85-8B92-7FBF868199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9E2952-2660-4BED-8DA6-352BAF8E92F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52250-4782-4B04-87A2-72481BF34B4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13D987-0DEA-442E-90E0-76395FD05E3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B68367A6-E6A9-440D-9D18-FFB3E3CC3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6166F6-630F-41B8-971D-823E93A6D98E}"/>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413713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BF02-6912-4699-94AB-B94BC9AD632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44CDDC-1B84-43AF-808F-A27914C8A5B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CE251-AACA-4BE1-930C-5D5E553176E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E760D8-788A-4CB2-A33C-3EFA870E230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A958BEF-E623-4997-8067-3AF9C63378D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71FBEC-4952-4A34-8062-298954718834}"/>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8" name="Footer Placeholder 7">
            <a:extLst>
              <a:ext uri="{FF2B5EF4-FFF2-40B4-BE49-F238E27FC236}">
                <a16:creationId xmlns:a16="http://schemas.microsoft.com/office/drawing/2014/main" id="{43E75496-485B-430B-B31A-91D037461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9330AD-BD83-4B05-A59F-DC4150D55187}"/>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82924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786AD-D03B-4CEA-A343-F109C09E57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7F8412-8170-463E-B043-E7F0525B4206}"/>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4" name="Footer Placeholder 3">
            <a:extLst>
              <a:ext uri="{FF2B5EF4-FFF2-40B4-BE49-F238E27FC236}">
                <a16:creationId xmlns:a16="http://schemas.microsoft.com/office/drawing/2014/main" id="{29FCBF54-1E46-4C66-82A9-FA258047DB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074A6F-9449-4D01-B48D-48DFFD96D1F4}"/>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73116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77F60-2DF9-4296-AC30-A434E9513601}"/>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3" name="Footer Placeholder 2">
            <a:extLst>
              <a:ext uri="{FF2B5EF4-FFF2-40B4-BE49-F238E27FC236}">
                <a16:creationId xmlns:a16="http://schemas.microsoft.com/office/drawing/2014/main" id="{B768C8ED-1A1E-4B95-A705-109A8DA79E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4865D-1CFF-4363-9E6C-3F72B690230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49850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29E2A-D7ED-4F67-9DD6-7E50A8AAE6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66A179-3220-49A6-8987-DDD52778812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C16602-647B-4844-A18C-F7B696413E9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A84614C-5C87-4123-B6C9-37067A5ED5CF}"/>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489F7E61-0AB1-4EAC-A2AA-0E89DAB5ED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58176-E72C-4503-86EF-BC94E816B6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6210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2308-2C84-4AC7-97CE-C66EFA3EE9C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95193A-6FD2-477D-9AB0-54A3EF53271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38CE3D4-54A0-461C-B456-C54913EFE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019D3-4226-44F6-B22B-5A12C260B4EE}"/>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0A8C0125-DF39-4A78-8FA8-254FE3967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30918C-5E2A-4762-820B-BDBA81D2C356}"/>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57363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829C-5B27-4587-8902-24AFF8A7F4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DFD5C2-D572-4DD6-BC6F-28C2C05A08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C8C06-A1E6-4C61-8DF6-F8AD3C4964FA}"/>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BBDAF576-1EA2-4DCD-9C31-BD8E45F61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722E8-04E0-49A4-AE91-DA09038DA25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40717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98B2C-B0D1-4277-8E96-1AC88297596C}"/>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76FBF-5545-4E8A-BD99-C6DCDE20DF99}"/>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E07F04-6C7E-4945-A5DE-FDDDCA924A1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78F7D9C7-E2C2-4AB0-BA25-A8F29FCD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36D2B-9627-4F34-B1BF-0BF9E1662111}"/>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913263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dirty="0"/>
              <a:t>Click to edit Master title style</a:t>
            </a:r>
            <a:endParaRPr lang="en-GB" dirty="0"/>
          </a:p>
        </p:txBody>
      </p:sp>
      <p:pic>
        <p:nvPicPr>
          <p:cNvPr id="20" name="Picture 19" descr="Background pattern&#10;&#10;Description automatically generated">
            <a:extLst>
              <a:ext uri="{FF2B5EF4-FFF2-40B4-BE49-F238E27FC236}">
                <a16:creationId xmlns:a16="http://schemas.microsoft.com/office/drawing/2014/main" id="{AD389A88-64B0-4DBF-BB94-B3B7A105EB6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219" b="770"/>
          <a:stretch/>
        </p:blipFill>
        <p:spPr>
          <a:xfrm>
            <a:off x="0" y="0"/>
            <a:ext cx="9144000" cy="6858000"/>
          </a:xfrm>
          <a:prstGeom prst="rect">
            <a:avLst/>
          </a:prstGeom>
        </p:spPr>
      </p:pic>
    </p:spTree>
    <p:extLst>
      <p:ext uri="{BB962C8B-B14F-4D97-AF65-F5344CB8AC3E}">
        <p14:creationId xmlns:p14="http://schemas.microsoft.com/office/powerpoint/2010/main" val="700461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6" Type="http://schemas.openxmlformats.org/officeDocument/2006/relationships/theme" Target="../theme/theme2.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5E809-1C35-455C-AA44-F71F4887921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9D43D-9899-464F-9284-C0BF8DE82A7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E3586-914A-409E-A7BE-6ED6FFFFF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8C88CBF4-527E-4697-A9C2-55D21E1AFE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C42C16-94FF-4FFA-9D76-02078C60A7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18AE6F-CB24-40B6-8F95-9DD07DE3C361}" type="slidenum">
              <a:rPr lang="en-GB" smtClean="0"/>
              <a:t>‹#›</a:t>
            </a:fld>
            <a:endParaRPr lang="en-GB"/>
          </a:p>
        </p:txBody>
      </p:sp>
    </p:spTree>
    <p:extLst>
      <p:ext uri="{BB962C8B-B14F-4D97-AF65-F5344CB8AC3E}">
        <p14:creationId xmlns:p14="http://schemas.microsoft.com/office/powerpoint/2010/main" val="3091593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61" r:id="rId13"/>
    <p:sldLayoutId id="2147483663" r:id="rId14"/>
    <p:sldLayoutId id="2147483666"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Welcome to Year 6</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0" name="Title">
            <a:extLst>
              <a:ext uri="{FF2B5EF4-FFF2-40B4-BE49-F238E27FC236}">
                <a16:creationId xmlns:a16="http://schemas.microsoft.com/office/drawing/2014/main" id="{812F2ED6-9B21-4862-8C61-6114742632C4}"/>
              </a:ext>
            </a:extLst>
          </p:cNvPr>
          <p:cNvSpPr txBox="1">
            <a:spLocks/>
          </p:cNvSpPr>
          <p:nvPr/>
        </p:nvSpPr>
        <p:spPr>
          <a:xfrm>
            <a:off x="6367549" y="193460"/>
            <a:ext cx="1837661" cy="810163"/>
          </a:xfrm>
          <a:prstGeom prst="roundRect">
            <a:avLst>
              <a:gd name="adj" fmla="val 9641"/>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3200" b="1" dirty="0">
                <a:latin typeface="SassoonInfant" panose="02000503040000020003" pitchFamily="2" charset="0"/>
                <a:ea typeface="Roboto" panose="02000000000000000000" pitchFamily="2" charset="0"/>
              </a:rPr>
              <a:t>07.09.26</a:t>
            </a:r>
            <a:endParaRPr lang="en-GB" sz="3200" b="1" dirty="0">
              <a:latin typeface="SassoonInfant" panose="02000503040000020003" pitchFamily="2" charset="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5611091"/>
            <a:ext cx="7144511" cy="59166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Miss Simner</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34119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1961128" y="2225839"/>
            <a:ext cx="5141420" cy="284063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7037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Teacher</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Simner</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Staff</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1" name="Title">
            <a:extLst>
              <a:ext uri="{FF2B5EF4-FFF2-40B4-BE49-F238E27FC236}">
                <a16:creationId xmlns:a16="http://schemas.microsoft.com/office/drawing/2014/main" id="{CECABA12-7E7F-4187-BFB7-E4DD4235B767}"/>
              </a:ext>
            </a:extLst>
          </p:cNvPr>
          <p:cNvSpPr txBox="1">
            <a:spLocks/>
          </p:cNvSpPr>
          <p:nvPr/>
        </p:nvSpPr>
        <p:spPr>
          <a:xfrm>
            <a:off x="4880348" y="2104844"/>
            <a:ext cx="3324862" cy="226035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Support Staff</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err="1">
                <a:latin typeface="SassoonInfant" panose="02000503040000020003" pitchFamily="2" charset="0"/>
                <a:ea typeface="Roboto" panose="02000000000000000000" pitchFamily="2" charset="0"/>
              </a:rPr>
              <a:t>Mr</a:t>
            </a:r>
            <a:r>
              <a:rPr lang="en-US" sz="2400" dirty="0">
                <a:latin typeface="SassoonInfant" panose="02000503040000020003" pitchFamily="2" charset="0"/>
                <a:ea typeface="Roboto" panose="02000000000000000000" pitchFamily="2" charset="0"/>
              </a:rPr>
              <a:t> McFarlane (am only)</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err="1">
                <a:latin typeface="SassoonInfant" panose="02000503040000020003" pitchFamily="2" charset="0"/>
                <a:ea typeface="Roboto" panose="02000000000000000000" pitchFamily="2" charset="0"/>
              </a:rPr>
              <a:t>Mrs</a:t>
            </a:r>
            <a:r>
              <a:rPr lang="en-US" sz="2400" dirty="0">
                <a:latin typeface="SassoonInfant" panose="02000503040000020003" pitchFamily="2" charset="0"/>
                <a:ea typeface="Roboto" panose="02000000000000000000" pitchFamily="2" charset="0"/>
              </a:rPr>
              <a:t> Southall and Miss C Esty (interventions)</a:t>
            </a:r>
          </a:p>
          <a:p>
            <a:pPr>
              <a:lnSpc>
                <a:spcPct val="100000"/>
              </a:lnSpc>
            </a:pPr>
            <a:r>
              <a:rPr lang="en-GB" sz="2400" b="1" dirty="0">
                <a:ea typeface="Roboto" panose="02000000000000000000" pitchFamily="2" charset="0"/>
              </a:rPr>
              <a:t>   </a:t>
            </a:r>
            <a:endParaRPr lang="en-US" sz="2400" b="1" dirty="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Please talk to any of us if you have any questions or concerns when your child is in our class.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424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High expectations</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Hard work</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Supportive </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Build confidence </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Celebrate the wins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The Park Hill Family</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Our values are at the </a:t>
            </a:r>
            <a:r>
              <a:rPr lang="en-US" sz="2400" b="1" dirty="0" err="1">
                <a:ea typeface="Roboto" panose="02000000000000000000" pitchFamily="2" charset="0"/>
              </a:rPr>
              <a:t>centre</a:t>
            </a:r>
            <a:r>
              <a:rPr lang="en-US" sz="2400" b="1" dirty="0">
                <a:ea typeface="Roboto" panose="02000000000000000000" pitchFamily="2" charset="0"/>
              </a:rPr>
              <a:t> of all we do – R.E.A.C.H.</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050" name="Picture 2" descr="Visiting Teaching Ideas for July 2016: Our Potential for Parenthoo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2925" y="2047384"/>
            <a:ext cx="1871330" cy="2420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13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It is really important that we have up-to-date details for each child.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read the forms sent out carefully and return them as soon as possible.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Parental responsibility, emergency contacts and medical / dietary needs are really important.</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Data Collection</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remember to return consent forms for trips and food tasting etc.</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5364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contact the school office before the register is taken if your child is absent.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The register is taken at 8.55am and again at 1.00pm.</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will do all we can to support but the Local Authority will become involved if attendance is low.</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“reach” for 95% attendance.</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Attendance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Dawn Thompson is our Attendance Support Worker. She carries out home visits if no contact has been made.</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5971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telephone or email the office if anyone else collects your child.</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If you would like your child to walk home, please ensure we have permission as we will not let them go alone.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Phones will be locked in the office until the end of the day.</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We </a:t>
            </a:r>
            <a:r>
              <a:rPr lang="en-US" sz="2300" dirty="0" err="1">
                <a:latin typeface="SassoonInfant" panose="02000503040000020003" pitchFamily="2" charset="0"/>
                <a:ea typeface="Roboto" panose="02000000000000000000" pitchFamily="2" charset="0"/>
              </a:rPr>
              <a:t>apologise</a:t>
            </a:r>
            <a:r>
              <a:rPr lang="en-US" sz="2300" dirty="0">
                <a:latin typeface="SassoonInfant" panose="02000503040000020003" pitchFamily="2" charset="0"/>
                <a:ea typeface="Roboto" panose="02000000000000000000" pitchFamily="2" charset="0"/>
              </a:rPr>
              <a:t> if dismissal takes a while as we get used to new faces!</a:t>
            </a: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Arrival and Collection</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99744" y="522042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400" b="1" dirty="0">
                <a:latin typeface="Twinkl" panose="020B0604020202020204" charset="0"/>
                <a:ea typeface="Roboto" panose="02000000000000000000" pitchFamily="2" charset="0"/>
              </a:rPr>
              <a:t>A member of staff will be available on the gate or playground for you to ask any questions or share any concerns.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62387" y="5045657"/>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7649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Behaviour</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really value your support in helping children identify the “right choice.”</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p:cNvPicPr>
            <a:picLocks noChangeAspect="1"/>
          </p:cNvPicPr>
          <p:nvPr/>
        </p:nvPicPr>
        <p:blipFill>
          <a:blip r:embed="rId4"/>
          <a:stretch>
            <a:fillRect/>
          </a:stretch>
        </p:blipFill>
        <p:spPr>
          <a:xfrm>
            <a:off x="1068570" y="2105841"/>
            <a:ext cx="7006855" cy="2316376"/>
          </a:xfrm>
          <a:prstGeom prst="rect">
            <a:avLst/>
          </a:prstGeom>
        </p:spPr>
      </p:pic>
    </p:spTree>
    <p:extLst>
      <p:ext uri="{BB962C8B-B14F-4D97-AF65-F5344CB8AC3E}">
        <p14:creationId xmlns:p14="http://schemas.microsoft.com/office/powerpoint/2010/main" val="3182900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2430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label all belongings clearly.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encourage children to be responsible for their own equipment.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Water or diluted squash.</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Belongings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The space on children’s pegs is very narrow. Larger rucksacks will not fit and can fall onto the floor, causing a fire hazard. Please only send necessary equipment.</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26" name="Picture 2" descr="Brilliant Basics Infant Kids School Jumper - Navy | BIG 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946" y="2167621"/>
            <a:ext cx="2191325" cy="219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417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Grey or black trousers / skirt.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Black shoes.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White polo shirt.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blue jumper.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tracksuit and white trainers on PE days.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Outdoor clothing, including jackets and footwear for Forest School.</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Uniform</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On Forest School days, children need spare clothes in case they get very muddy or wet. We don’t want anyone sitting in soggy clothes!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62387" y="4731092"/>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7004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40027" y="1719434"/>
            <a:ext cx="563816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Homework books – </a:t>
            </a:r>
            <a:r>
              <a:rPr lang="en-US" sz="2300" dirty="0">
                <a:latin typeface="SassoonInfant" panose="02000503040000020003" pitchFamily="2" charset="0"/>
                <a:ea typeface="Roboto" panose="02000000000000000000" pitchFamily="2" charset="0"/>
              </a:rPr>
              <a:t>every Friday the children will receive a </a:t>
            </a:r>
            <a:r>
              <a:rPr lang="en-US" sz="2300" dirty="0" err="1">
                <a:latin typeface="SassoonInfant" panose="02000503040000020003" pitchFamily="2" charset="0"/>
                <a:ea typeface="Roboto" panose="02000000000000000000" pitchFamily="2" charset="0"/>
              </a:rPr>
              <a:t>maths</a:t>
            </a:r>
            <a:r>
              <a:rPr lang="en-US" sz="2300" dirty="0">
                <a:latin typeface="SassoonInfant" panose="02000503040000020003" pitchFamily="2" charset="0"/>
                <a:ea typeface="Roboto" panose="02000000000000000000" pitchFamily="2" charset="0"/>
              </a:rPr>
              <a:t>/reading and always a spelling sheet. This is to be handed in by Wednesday.</a:t>
            </a: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Daily reading – </a:t>
            </a:r>
            <a:r>
              <a:rPr lang="en-US" sz="2300" dirty="0">
                <a:latin typeface="SassoonInfant" panose="02000503040000020003" pitchFamily="2" charset="0"/>
                <a:ea typeface="Roboto" panose="02000000000000000000" pitchFamily="2" charset="0"/>
              </a:rPr>
              <a:t>children can choose a school library book (please sign diaries).</a:t>
            </a: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TT Rockstars – </a:t>
            </a:r>
            <a:r>
              <a:rPr lang="en-US" sz="2300" dirty="0">
                <a:latin typeface="SassoonInfant" panose="02000503040000020003" pitchFamily="2" charset="0"/>
                <a:ea typeface="Roboto" panose="02000000000000000000" pitchFamily="2" charset="0"/>
              </a:rPr>
              <a:t>really important for SATs</a:t>
            </a:r>
          </a:p>
          <a:p>
            <a:pPr marL="342900" indent="-342900">
              <a:lnSpc>
                <a:spcPct val="100000"/>
              </a:lnSpc>
              <a:buFont typeface="Arial" panose="020B0604020202020204" pitchFamily="34" charset="0"/>
              <a:buChar char="•"/>
            </a:pPr>
            <a:r>
              <a:rPr lang="en-US" sz="2300" b="1" dirty="0" err="1">
                <a:latin typeface="SassoonInfant" panose="02000503040000020003" pitchFamily="2" charset="0"/>
                <a:ea typeface="Roboto" panose="02000000000000000000" pitchFamily="2" charset="0"/>
              </a:rPr>
              <a:t>Maths</a:t>
            </a:r>
            <a:r>
              <a:rPr lang="en-US" sz="2300" b="1" dirty="0">
                <a:latin typeface="SassoonInfant" panose="02000503040000020003" pitchFamily="2" charset="0"/>
                <a:ea typeface="Roboto" panose="02000000000000000000" pitchFamily="2" charset="0"/>
              </a:rPr>
              <a:t> Shed / Spelling shed – </a:t>
            </a:r>
            <a:r>
              <a:rPr lang="en-US" sz="2300" dirty="0">
                <a:latin typeface="SassoonInfant" panose="02000503040000020003" pitchFamily="2" charset="0"/>
                <a:ea typeface="Roboto" panose="02000000000000000000" pitchFamily="2" charset="0"/>
              </a:rPr>
              <a:t>we are in the process of changing schemes </a:t>
            </a:r>
            <a:r>
              <a:rPr lang="en-US" sz="2300" b="1" dirty="0">
                <a:latin typeface="SassoonInfant" panose="02000503040000020003" pitchFamily="2" charset="0"/>
                <a:ea typeface="Roboto" panose="02000000000000000000" pitchFamily="2" charset="0"/>
              </a:rPr>
              <a:t>(watch this space)</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Homework</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62387" y="1713902"/>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62387" y="5347902"/>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sign your child’s reading diary whenever and whatever they read!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62387" y="533701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074" name="Picture 2" descr="main-oxford-owl » Wode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0007" y="2111058"/>
            <a:ext cx="1024248" cy="655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imes Tables Rock Sta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2467" y="2766003"/>
            <a:ext cx="1001787" cy="399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NumBots | Asset 1@2x"/>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02417" y="3299315"/>
            <a:ext cx="960939" cy="4926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riting (Including Spellings) - PRINCESS FREDERICA HO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1957" y="3959018"/>
            <a:ext cx="1001399" cy="52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8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Reading comprehension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Inference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Retrieval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Word meaning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SATs papers are usually covered in these 3 areas.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Children make good progress when they read regularly as they have to understand unseen texts quickly in the SATs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Reading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76884" y="522042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Reading is critical to academic achievement across the curriculum – it is essential to success at the Year 6 level.</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39528" y="508045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2352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Narrative (dialogue, flashback and suspense)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Persuasion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Letter for complaint (formal writing)</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Brochure for a theme park</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Diary (after Drayton Manor)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Didactic poem</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Autobiography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Writing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Children will be assessed over the year to determine their overall result in the Summer (moderation).</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731539"/>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2817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Fractions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Decimals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Percentages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Place value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Calculation (multiplication, division, addition and subtraction).</a:t>
            </a:r>
          </a:p>
        </p:txBody>
      </p:sp>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Maths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Times tables are vital for the Maths SATs papers and the children will be working at a fast pace – they will rely on their tables to calculate at speed.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2601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Electricity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Light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The circulatory system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Classifying living things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Evolution and inheritance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Looking after our environment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Science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Science is also assessed over the year to determine your child’s result in the summer for high school</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18031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689398"/>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Walking home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Homework and reading </a:t>
            </a:r>
          </a:p>
          <a:p>
            <a:pPr marL="342900" indent="-342900">
              <a:lnSpc>
                <a:spcPct val="100000"/>
              </a:lnSpc>
              <a:buFont typeface="Arial" panose="020B0604020202020204" pitchFamily="34" charset="0"/>
              <a:buChar char="•"/>
            </a:pPr>
            <a:r>
              <a:rPr lang="en-US" sz="2300" dirty="0">
                <a:latin typeface="SassoonInfant"/>
                <a:ea typeface="Roboto"/>
              </a:rPr>
              <a:t>SATs will start Monday 10th May 2027</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High School open days:</a:t>
            </a:r>
          </a:p>
          <a:p>
            <a:pPr marL="342900" indent="-342900">
              <a:lnSpc>
                <a:spcPct val="100000"/>
              </a:lnSpc>
              <a:buFont typeface="Arial" panose="020B0604020202020204" pitchFamily="34" charset="0"/>
              <a:buChar char="•"/>
            </a:pPr>
            <a:r>
              <a:rPr lang="en-US" sz="2300" dirty="0">
                <a:latin typeface="SassoonInfant"/>
                <a:ea typeface="Roboto"/>
              </a:rPr>
              <a:t>WGA- Wednesday 23rd September</a:t>
            </a: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a:ea typeface="Roboto"/>
              </a:rPr>
              <a:t>WOA- Wednesday 16th September</a:t>
            </a: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SATs parents talk in January</a:t>
            </a: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 final note…</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999744" y="5089231"/>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look forward to watching your children mature this year as they transition to high school in the summer.</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62387" y="479277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84555541"/>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050C3833360AA47A2E10ED930F094EE" ma:contentTypeVersion="13" ma:contentTypeDescription="Create a new document." ma:contentTypeScope="" ma:versionID="42a2111282d8be16df4a5ba629ad5f81">
  <xsd:schema xmlns:xsd="http://www.w3.org/2001/XMLSchema" xmlns:xs="http://www.w3.org/2001/XMLSchema" xmlns:p="http://schemas.microsoft.com/office/2006/metadata/properties" xmlns:ns2="d36f68a5-30f3-4b31-954f-3a40ff08e79e" xmlns:ns3="135d7a37-907c-4d13-b4e7-1b2c57e07583" targetNamespace="http://schemas.microsoft.com/office/2006/metadata/properties" ma:root="true" ma:fieldsID="5b7cf4e7549344156496e56684930d81" ns2:_="" ns3:_="">
    <xsd:import namespace="d36f68a5-30f3-4b31-954f-3a40ff08e79e"/>
    <xsd:import namespace="135d7a37-907c-4d13-b4e7-1b2c57e075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f68a5-30f3-4b31-954f-3a40ff08e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1d02903-b2f6-4487-a9c0-07fc2e58451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5d7a37-907c-4d13-b4e7-1b2c57e075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a6561f-1dba-4c52-9e22-ad00311a6ba0}" ma:internalName="TaxCatchAll" ma:showField="CatchAllData" ma:web="135d7a37-907c-4d13-b4e7-1b2c57e075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35d7a37-907c-4d13-b4e7-1b2c57e07583" xsi:nil="true"/>
    <lcf76f155ced4ddcb4097134ff3c332f xmlns="d36f68a5-30f3-4b31-954f-3a40ff08e79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C669F5-7673-4D98-9E8F-AD51DBC68F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6f68a5-30f3-4b31-954f-3a40ff08e79e"/>
    <ds:schemaRef ds:uri="135d7a37-907c-4d13-b4e7-1b2c57e075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765D961-0969-429A-B9FF-F752C37C088E}">
  <ds:schemaRefs>
    <ds:schemaRef ds:uri="d36f68a5-30f3-4b31-954f-3a40ff08e79e"/>
    <ds:schemaRef ds:uri="http://schemas.microsoft.com/office/2006/documentManagement/types"/>
    <ds:schemaRef ds:uri="http://schemas.microsoft.com/office/2006/metadata/properties"/>
    <ds:schemaRef ds:uri="http://purl.org/dc/terms/"/>
    <ds:schemaRef ds:uri="135d7a37-907c-4d13-b4e7-1b2c57e07583"/>
    <ds:schemaRef ds:uri="http://www.w3.org/XML/1998/namespace"/>
    <ds:schemaRef ds:uri="http://purl.org/dc/elements/1.1/"/>
    <ds:schemaRef ds:uri="http://purl.org/dc/dcmityp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EBCB668B-32A2-4523-8344-4A86BFA2B6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605</TotalTime>
  <Words>988</Words>
  <Application>Microsoft Office PowerPoint</Application>
  <PresentationFormat>On-screen Show (4:3)</PresentationFormat>
  <Paragraphs>132</Paragraphs>
  <Slides>15</Slides>
  <Notes>13</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Disclaimers/Guidance</vt:lpstr>
      <vt:lpstr>Office Theme</vt:lpstr>
      <vt:lpstr>Welcome to Year 6</vt:lpstr>
      <vt:lpstr>Staff</vt:lpstr>
      <vt:lpstr>The Park Hill Family</vt:lpstr>
      <vt:lpstr>Data Collection</vt:lpstr>
      <vt:lpstr>Attendance</vt:lpstr>
      <vt:lpstr>Arrival and Collection</vt:lpstr>
      <vt:lpstr>Behaviour</vt:lpstr>
      <vt:lpstr>Belongings</vt:lpstr>
      <vt:lpstr>Uniform</vt:lpstr>
      <vt:lpstr>Homework</vt:lpstr>
      <vt:lpstr>Reading</vt:lpstr>
      <vt:lpstr>Writing</vt:lpstr>
      <vt:lpstr>Maths</vt:lpstr>
      <vt:lpstr>Science</vt:lpstr>
      <vt:lpstr>A final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Bethany Simner</cp:lastModifiedBy>
  <cp:revision>73</cp:revision>
  <dcterms:created xsi:type="dcterms:W3CDTF">2019-06-05T08:15:39Z</dcterms:created>
  <dcterms:modified xsi:type="dcterms:W3CDTF">2026-09-06T12:47:00Z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0x010100A050C3833360AA47A2E10ED930F094EE</vt:lpwstr>
  </property>
  <property fmtid="{D5CDD505-2E9C-101B-9397-08002B2CF9AE}" pid="3" name="MediaServiceImageTags">
    <vt:lpwstr/>
  </property>
  <property fmtid="{D5CDD505-2E9C-101B-9397-08002B2CF9AE}" pid="4" name="Order">
    <vt:r8>2978000</vt:r8>
  </property>
  <property fmtid="{D5CDD505-2E9C-101B-9397-08002B2CF9AE}" pid="5" name="xd_Signature">
    <vt:bool>false</vt:bool>
  </property>
  <property fmtid="{D5CDD505-2E9C-101B-9397-08002B2CF9AE}" pid="6" name="SharedWithUsers">
    <vt:lpwstr>1466;#Staff Calendar Members</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ies>
</file>