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4"/>
    <p:sldMasterId id="2147483673" r:id="rId5"/>
  </p:sldMasterIdLst>
  <p:notesMasterIdLst>
    <p:notesMasterId r:id="rId23"/>
  </p:notesMasterIdLst>
  <p:handoutMasterIdLst>
    <p:handoutMasterId r:id="rId24"/>
  </p:handoutMasterIdLst>
  <p:sldIdLst>
    <p:sldId id="264" r:id="rId6"/>
    <p:sldId id="280" r:id="rId7"/>
    <p:sldId id="266" r:id="rId8"/>
    <p:sldId id="278" r:id="rId9"/>
    <p:sldId id="267" r:id="rId10"/>
    <p:sldId id="277" r:id="rId11"/>
    <p:sldId id="271" r:id="rId12"/>
    <p:sldId id="268" r:id="rId13"/>
    <p:sldId id="269" r:id="rId14"/>
    <p:sldId id="270" r:id="rId15"/>
    <p:sldId id="286" r:id="rId16"/>
    <p:sldId id="272" r:id="rId17"/>
    <p:sldId id="273" r:id="rId18"/>
    <p:sldId id="274" r:id="rId19"/>
    <p:sldId id="275" r:id="rId20"/>
    <p:sldId id="276" r:id="rId21"/>
    <p:sldId id="279" r:id="rId22"/>
  </p:sldIdLst>
  <p:sldSz cx="9144000" cy="6858000" type="screen4x3"/>
  <p:notesSz cx="6858000" cy="9144000"/>
  <p:embeddedFontLst>
    <p:embeddedFont>
      <p:font typeface="Roboto" panose="02000000000000000000" pitchFamily="2" charset="0"/>
      <p:regular r:id="rId25"/>
      <p:bold r:id="rId26"/>
      <p:italic r:id="rId27"/>
      <p:boldItalic r:id="rId28"/>
    </p:embeddedFont>
    <p:embeddedFont>
      <p:font typeface="SassoonCRInfant" panose="00000400000000000000" pitchFamily="2" charset="0"/>
      <p:regular r:id="rId29"/>
    </p:embeddedFont>
    <p:embeddedFont>
      <p:font typeface="SassoonInfant" panose="02000503040000020003" pitchFamily="2" charset="0"/>
      <p:regular r:id="rId30"/>
      <p:bold r:id="rId31"/>
    </p:embeddedFont>
    <p:embeddedFont>
      <p:font typeface="Twinkl" panose="020B0604020202020204" charset="0"/>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D1BE"/>
    <a:srgbClr val="647266"/>
    <a:srgbClr val="7E9081"/>
    <a:srgbClr val="9DB09E"/>
    <a:srgbClr val="EFDFD5"/>
    <a:srgbClr val="21A6F9"/>
    <a:srgbClr val="4DB1E3"/>
    <a:srgbClr val="E3419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4" autoAdjust="0"/>
    <p:restoredTop sz="82222" autoAdjust="0"/>
  </p:normalViewPr>
  <p:slideViewPr>
    <p:cSldViewPr snapToGrid="0" showGuides="1">
      <p:cViewPr varScale="1">
        <p:scale>
          <a:sx n="68" d="100"/>
          <a:sy n="68" d="100"/>
        </p:scale>
        <p:origin x="1867" y="53"/>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2.fntdata"/><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1.fntdata"/><Relationship Id="rId33" Type="http://schemas.openxmlformats.org/officeDocument/2006/relationships/font" Target="fonts/font9.fntdata"/><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04/09/2026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a:t>
            </a:r>
            <a:r>
              <a:rPr lang="en-GB" baseline="0" dirty="0"/>
              <a:t> will it be like to be a child in your class?</a:t>
            </a:r>
          </a:p>
          <a:p>
            <a:r>
              <a:rPr lang="en-GB" baseline="0" dirty="0"/>
              <a:t>What will the ethos be like?</a:t>
            </a:r>
          </a:p>
          <a:p>
            <a:pPr marL="171450" indent="-171450">
              <a:buFont typeface="Arial" panose="020B0604020202020204" pitchFamily="34" charset="0"/>
              <a:buChar char="•"/>
            </a:pPr>
            <a:r>
              <a:rPr lang="en-GB" baseline="0" dirty="0"/>
              <a:t>Supportive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A partnership</a:t>
            </a:r>
          </a:p>
          <a:p>
            <a:pPr marL="171450" indent="-171450">
              <a:buFont typeface="Arial" panose="020B0604020202020204" pitchFamily="34" charset="0"/>
              <a:buChar char="•"/>
            </a:pPr>
            <a:r>
              <a:rPr lang="en-GB" baseline="0" dirty="0"/>
              <a:t>Engaging – we’ll have fun!</a:t>
            </a:r>
          </a:p>
          <a:p>
            <a:pPr marL="171450" indent="-171450">
              <a:buFont typeface="Arial" panose="020B0604020202020204" pitchFamily="34" charset="0"/>
              <a:buChar char="•"/>
            </a:pPr>
            <a:r>
              <a:rPr lang="en-GB" baseline="0" dirty="0"/>
              <a:t>High expectations – achieve potential – will push but it’s because you want the best…</a:t>
            </a:r>
          </a:p>
          <a:p>
            <a:pPr marL="0" indent="0">
              <a:buFont typeface="Arial" panose="020B0604020202020204" pitchFamily="34" charset="0"/>
              <a:buNone/>
            </a:pPr>
            <a:r>
              <a:rPr lang="en-GB" baseline="0" dirty="0"/>
              <a:t>Tell parents how important good behaviour is within your classroom and how </a:t>
            </a:r>
            <a:r>
              <a:rPr lang="en-GB" baseline="0" dirty="0" err="1"/>
              <a:t>coinsistent</a:t>
            </a:r>
            <a:r>
              <a:rPr lang="en-GB" baseline="0" dirty="0"/>
              <a:t> and fair you will be.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2719155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207175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a:t>
            </a:r>
            <a:r>
              <a:rPr lang="en-GB" baseline="0" dirty="0"/>
              <a:t> will good attendance mean the children in your class receive?</a:t>
            </a:r>
          </a:p>
          <a:p>
            <a:pPr marL="171450" indent="-171450">
              <a:buFont typeface="Arial" panose="020B0604020202020204" pitchFamily="34" charset="0"/>
              <a:buChar char="•"/>
            </a:pPr>
            <a:r>
              <a:rPr lang="en-GB" baseline="0" dirty="0"/>
              <a:t>Tell them Dawn is lovely but joke about not wanting her at the door!</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4229148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List some topics from PKC</a:t>
            </a:r>
          </a:p>
        </p:txBody>
      </p:sp>
      <p:sp>
        <p:nvSpPr>
          <p:cNvPr id="4" name="Slide Number Placeholder 3"/>
          <p:cNvSpPr>
            <a:spLocks noGrp="1"/>
          </p:cNvSpPr>
          <p:nvPr>
            <p:ph type="sldNum" sz="quarter" idx="10"/>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29196049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Quickly</a:t>
            </a:r>
            <a:r>
              <a:rPr lang="en-GB" baseline="0" dirty="0"/>
              <a:t> r</a:t>
            </a:r>
            <a:r>
              <a:rPr lang="en-GB" dirty="0"/>
              <a:t>eview the Behaviour Policy</a:t>
            </a:r>
            <a:r>
              <a:rPr lang="en-GB" baseline="0" dirty="0"/>
              <a:t> – emphasise reward and acknowledgement.</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2243332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35675865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Offer – children can leave spare clothes on their pegs.</a:t>
            </a:r>
          </a:p>
        </p:txBody>
      </p:sp>
      <p:sp>
        <p:nvSpPr>
          <p:cNvPr id="4" name="Slide Number Placeholder 3"/>
          <p:cNvSpPr>
            <a:spLocks noGrp="1"/>
          </p:cNvSpPr>
          <p:nvPr>
            <p:ph type="sldNum" sz="quarter" idx="10"/>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3542946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ea typeface="Roboto" panose="02000000000000000000" pitchFamily="2" charset="0"/>
              </a:rPr>
              <a:t>We know how valuable time at home is. Although teachers might set a one-off project now and then, we only expect the above as a minimum.</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287308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3266896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a:p>
            <a:pPr marL="0" indent="0">
              <a:buFont typeface="Arial" panose="020B0604020202020204" pitchFamily="34" charset="0"/>
              <a:buNone/>
            </a:pPr>
            <a:r>
              <a:rPr lang="en-GB" dirty="0"/>
              <a:t> </a:t>
            </a:r>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42324357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1820425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161182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4150804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List some topics from PKC</a:t>
            </a:r>
          </a:p>
        </p:txBody>
      </p:sp>
      <p:sp>
        <p:nvSpPr>
          <p:cNvPr id="4" name="Slide Number Placeholder 3"/>
          <p:cNvSpPr>
            <a:spLocks noGrp="1"/>
          </p:cNvSpPr>
          <p:nvPr>
            <p:ph type="sldNum" sz="quarter" idx="10"/>
          </p:nvPr>
        </p:nvSpPr>
        <p:spPr/>
        <p:txBody>
          <a:bodyPr/>
          <a:lstStyle/>
          <a:p>
            <a:fld id="{FA521341-850D-40E1-BB3D-87946DC9B06D}" type="slidenum">
              <a:rPr lang="en-GB" smtClean="0"/>
              <a:t>16</a:t>
            </a:fld>
            <a:endParaRPr lang="en-GB"/>
          </a:p>
        </p:txBody>
      </p:sp>
    </p:spTree>
    <p:extLst>
      <p:ext uri="{BB962C8B-B14F-4D97-AF65-F5344CB8AC3E}">
        <p14:creationId xmlns:p14="http://schemas.microsoft.com/office/powerpoint/2010/main" val="41722627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What</a:t>
            </a:r>
            <a:r>
              <a:rPr lang="en-GB" baseline="0" dirty="0"/>
              <a:t> are you most excited about for the following year?</a:t>
            </a:r>
          </a:p>
          <a:p>
            <a:pPr marL="0" indent="0">
              <a:buFont typeface="Arial" panose="020B0604020202020204" pitchFamily="34" charset="0"/>
              <a:buNone/>
            </a:pPr>
            <a:r>
              <a:rPr lang="en-GB" baseline="0" dirty="0"/>
              <a:t>Final words to show families you care, are ambitious for their children and give them a sense of “who you are.”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17</a:t>
            </a:fld>
            <a:endParaRPr lang="en-GB"/>
          </a:p>
        </p:txBody>
      </p:sp>
    </p:spTree>
    <p:extLst>
      <p:ext uri="{BB962C8B-B14F-4D97-AF65-F5344CB8AC3E}">
        <p14:creationId xmlns:p14="http://schemas.microsoft.com/office/powerpoint/2010/main" val="1886305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D6CAF-4034-4B8F-8B79-2E0D508C0444}"/>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DED932E8-CA4C-4C22-AC1C-7E123A950F3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55231-6DCE-4F70-925C-6EE430BBF9E2}"/>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5" name="Footer Placeholder 4">
            <a:extLst>
              <a:ext uri="{FF2B5EF4-FFF2-40B4-BE49-F238E27FC236}">
                <a16:creationId xmlns:a16="http://schemas.microsoft.com/office/drawing/2014/main" id="{2FA3F12F-DED0-486E-90FB-85493498BB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148067-111B-49C4-95BB-1920932A91F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44754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FA151-2C3D-43DF-A324-51EEE3DB11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C53ED8-CB40-43BF-813D-5999A9CFB7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7C117-8EE4-401A-AF57-32F126CD3FC9}"/>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5" name="Footer Placeholder 4">
            <a:extLst>
              <a:ext uri="{FF2B5EF4-FFF2-40B4-BE49-F238E27FC236}">
                <a16:creationId xmlns:a16="http://schemas.microsoft.com/office/drawing/2014/main" id="{C86ABA45-4320-475B-BC91-2E8EDCE2C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C04A64-0D8D-4872-A328-155D9CE735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089223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E76BF-1E71-4944-AA77-F6043FE4D922}"/>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6001D8-0C05-4526-A406-830EEC4E8CC7}"/>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AD17A1-37C5-4701-AABA-85F6C67CB7D8}"/>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5" name="Footer Placeholder 4">
            <a:extLst>
              <a:ext uri="{FF2B5EF4-FFF2-40B4-BE49-F238E27FC236}">
                <a16:creationId xmlns:a16="http://schemas.microsoft.com/office/drawing/2014/main" id="{5B956183-71E8-45DC-8D66-D29D089267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CE0720-34FC-4DC3-8AD3-3BF36304EBD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05397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35E03-EEB7-4D85-8B92-7FBF868199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9E2952-2660-4BED-8DA6-352BAF8E92FF}"/>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A52250-4782-4B04-87A2-72481BF34B44}"/>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13D987-0DEA-442E-90E0-76395FD05E38}"/>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6" name="Footer Placeholder 5">
            <a:extLst>
              <a:ext uri="{FF2B5EF4-FFF2-40B4-BE49-F238E27FC236}">
                <a16:creationId xmlns:a16="http://schemas.microsoft.com/office/drawing/2014/main" id="{B68367A6-E6A9-440D-9D18-FFB3E3CC35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6166F6-630F-41B8-971D-823E93A6D98E}"/>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413713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4BF02-6912-4699-94AB-B94BC9AD6326}"/>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44CDDC-1B84-43AF-808F-A27914C8A5BA}"/>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9ACE251-AACA-4BE1-930C-5D5E553176EC}"/>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6E760D8-788A-4CB2-A33C-3EFA870E2305}"/>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A958BEF-E623-4997-8067-3AF9C63378D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71FBEC-4952-4A34-8062-298954718834}"/>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8" name="Footer Placeholder 7">
            <a:extLst>
              <a:ext uri="{FF2B5EF4-FFF2-40B4-BE49-F238E27FC236}">
                <a16:creationId xmlns:a16="http://schemas.microsoft.com/office/drawing/2014/main" id="{43E75496-485B-430B-B31A-91D0374612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9330AD-BD83-4B05-A59F-DC4150D55187}"/>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829240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786AD-D03B-4CEA-A343-F109C09E57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F7F8412-8170-463E-B043-E7F0525B4206}"/>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4" name="Footer Placeholder 3">
            <a:extLst>
              <a:ext uri="{FF2B5EF4-FFF2-40B4-BE49-F238E27FC236}">
                <a16:creationId xmlns:a16="http://schemas.microsoft.com/office/drawing/2014/main" id="{29FCBF54-1E46-4C66-82A9-FA258047DB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074A6F-9449-4D01-B48D-48DFFD96D1F4}"/>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731162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677F60-2DF9-4296-AC30-A434E9513601}"/>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3" name="Footer Placeholder 2">
            <a:extLst>
              <a:ext uri="{FF2B5EF4-FFF2-40B4-BE49-F238E27FC236}">
                <a16:creationId xmlns:a16="http://schemas.microsoft.com/office/drawing/2014/main" id="{B768C8ED-1A1E-4B95-A705-109A8DA79E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C4865D-1CFF-4363-9E6C-3F72B690230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498505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29E2A-D7ED-4F67-9DD6-7E50A8AAE690}"/>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66A179-3220-49A6-8987-DDD527788124}"/>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C16602-647B-4844-A18C-F7B696413E9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A84614C-5C87-4123-B6C9-37067A5ED5CF}"/>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6" name="Footer Placeholder 5">
            <a:extLst>
              <a:ext uri="{FF2B5EF4-FFF2-40B4-BE49-F238E27FC236}">
                <a16:creationId xmlns:a16="http://schemas.microsoft.com/office/drawing/2014/main" id="{489F7E61-0AB1-4EAC-A2AA-0E89DAB5ED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258176-E72C-4503-86EF-BC94E816B6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6210745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02308-2C84-4AC7-97CE-C66EFA3EE9C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95193A-6FD2-477D-9AB0-54A3EF53271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38CE3D4-54A0-461C-B456-C54913EFE78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2019D3-4226-44F6-B22B-5A12C260B4EE}"/>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6" name="Footer Placeholder 5">
            <a:extLst>
              <a:ext uri="{FF2B5EF4-FFF2-40B4-BE49-F238E27FC236}">
                <a16:creationId xmlns:a16="http://schemas.microsoft.com/office/drawing/2014/main" id="{0A8C0125-DF39-4A78-8FA8-254FE3967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30918C-5E2A-4762-820B-BDBA81D2C356}"/>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573635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F829C-5B27-4587-8902-24AFF8A7F49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DFD5C2-D572-4DD6-BC6F-28C2C05A08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C8C06-A1E6-4C61-8DF6-F8AD3C4964FA}"/>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5" name="Footer Placeholder 4">
            <a:extLst>
              <a:ext uri="{FF2B5EF4-FFF2-40B4-BE49-F238E27FC236}">
                <a16:creationId xmlns:a16="http://schemas.microsoft.com/office/drawing/2014/main" id="{BBDAF576-1EA2-4DCD-9C31-BD8E45F61D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F722E8-04E0-49A4-AE91-DA09038DA25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407172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A98B2C-B0D1-4277-8E96-1AC88297596C}"/>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176FBF-5545-4E8A-BD99-C6DCDE20DF99}"/>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E07F04-6C7E-4945-A5DE-FDDDCA924A18}"/>
              </a:ext>
            </a:extLst>
          </p:cNvPr>
          <p:cNvSpPr>
            <a:spLocks noGrp="1"/>
          </p:cNvSpPr>
          <p:nvPr>
            <p:ph type="dt" sz="half" idx="10"/>
          </p:nvPr>
        </p:nvSpPr>
        <p:spPr/>
        <p:txBody>
          <a:bodyPr/>
          <a:lstStyle/>
          <a:p>
            <a:fld id="{4BD47BC6-1287-4364-AD11-63C72F64D528}" type="datetimeFigureOut">
              <a:rPr lang="en-GB" smtClean="0"/>
              <a:t>04/09/2026</a:t>
            </a:fld>
            <a:endParaRPr lang="en-GB"/>
          </a:p>
        </p:txBody>
      </p:sp>
      <p:sp>
        <p:nvSpPr>
          <p:cNvPr id="5" name="Footer Placeholder 4">
            <a:extLst>
              <a:ext uri="{FF2B5EF4-FFF2-40B4-BE49-F238E27FC236}">
                <a16:creationId xmlns:a16="http://schemas.microsoft.com/office/drawing/2014/main" id="{78F7D9C7-E2C2-4AB0-BA25-A8F29FCDB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036D2B-9627-4F34-B1BF-0BF9E1662111}"/>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9132634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dirty="0"/>
              <a:t>Click to edit Master title style</a:t>
            </a:r>
            <a:endParaRPr lang="en-GB" dirty="0"/>
          </a:p>
        </p:txBody>
      </p:sp>
      <p:pic>
        <p:nvPicPr>
          <p:cNvPr id="20" name="Picture 19" descr="Background pattern&#10;&#10;Description automatically generated">
            <a:extLst>
              <a:ext uri="{FF2B5EF4-FFF2-40B4-BE49-F238E27FC236}">
                <a16:creationId xmlns:a16="http://schemas.microsoft.com/office/drawing/2014/main" id="{AD389A88-64B0-4DBF-BB94-B3B7A105EB6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219" b="770"/>
          <a:stretch/>
        </p:blipFill>
        <p:spPr>
          <a:xfrm>
            <a:off x="0" y="0"/>
            <a:ext cx="9144000" cy="6858000"/>
          </a:xfrm>
          <a:prstGeom prst="rect">
            <a:avLst/>
          </a:prstGeom>
        </p:spPr>
      </p:pic>
    </p:spTree>
    <p:extLst>
      <p:ext uri="{BB962C8B-B14F-4D97-AF65-F5344CB8AC3E}">
        <p14:creationId xmlns:p14="http://schemas.microsoft.com/office/powerpoint/2010/main" val="700461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6" Type="http://schemas.openxmlformats.org/officeDocument/2006/relationships/theme" Target="../theme/theme2.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95E809-1C35-455C-AA44-F71F4887921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D9D43D-9899-464F-9284-C0BF8DE82A7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7E3586-914A-409E-A7BE-6ED6FFFFF33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BD47BC6-1287-4364-AD11-63C72F64D528}" type="datetimeFigureOut">
              <a:rPr lang="en-GB" smtClean="0"/>
              <a:t>04/09/2026</a:t>
            </a:fld>
            <a:endParaRPr lang="en-GB"/>
          </a:p>
        </p:txBody>
      </p:sp>
      <p:sp>
        <p:nvSpPr>
          <p:cNvPr id="5" name="Footer Placeholder 4">
            <a:extLst>
              <a:ext uri="{FF2B5EF4-FFF2-40B4-BE49-F238E27FC236}">
                <a16:creationId xmlns:a16="http://schemas.microsoft.com/office/drawing/2014/main" id="{8C88CBF4-527E-4697-A9C2-55D21E1AFEF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8C42C16-94FF-4FFA-9D76-02078C60A7F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318AE6F-CB24-40B6-8F95-9DD07DE3C361}" type="slidenum">
              <a:rPr lang="en-GB" smtClean="0"/>
              <a:t>‹#›</a:t>
            </a:fld>
            <a:endParaRPr lang="en-GB"/>
          </a:p>
        </p:txBody>
      </p:sp>
    </p:spTree>
    <p:extLst>
      <p:ext uri="{BB962C8B-B14F-4D97-AF65-F5344CB8AC3E}">
        <p14:creationId xmlns:p14="http://schemas.microsoft.com/office/powerpoint/2010/main" val="30915938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61" r:id="rId13"/>
    <p:sldLayoutId id="2147483663" r:id="rId14"/>
    <p:sldLayoutId id="2147483666" r:id="rId1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7.xml"/><Relationship Id="rId5" Type="http://schemas.openxmlformats.org/officeDocument/2006/relationships/image" Target="../media/image21.png"/><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Welcome to Year 1</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0" name="Title">
            <a:extLst>
              <a:ext uri="{FF2B5EF4-FFF2-40B4-BE49-F238E27FC236}">
                <a16:creationId xmlns:a16="http://schemas.microsoft.com/office/drawing/2014/main" id="{812F2ED6-9B21-4862-8C61-6114742632C4}"/>
              </a:ext>
            </a:extLst>
          </p:cNvPr>
          <p:cNvSpPr txBox="1">
            <a:spLocks/>
          </p:cNvSpPr>
          <p:nvPr/>
        </p:nvSpPr>
        <p:spPr>
          <a:xfrm>
            <a:off x="6367549" y="193460"/>
            <a:ext cx="1837661" cy="810163"/>
          </a:xfrm>
          <a:prstGeom prst="roundRect">
            <a:avLst>
              <a:gd name="adj" fmla="val 9641"/>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3200" b="1" dirty="0">
                <a:latin typeface="SassoonInfant" panose="02000503040000020003" pitchFamily="2" charset="0"/>
                <a:ea typeface="Roboto" panose="02000000000000000000" pitchFamily="2" charset="0"/>
              </a:rPr>
              <a:t>07.09.26</a:t>
            </a:r>
            <a:endParaRPr lang="en-GB" sz="3200" b="1" dirty="0">
              <a:latin typeface="SassoonInfant" panose="02000503040000020003" pitchFamily="2" charset="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5611091"/>
            <a:ext cx="7144511" cy="59166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Miss Milman</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534119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3"/>
          <a:stretch>
            <a:fillRect/>
          </a:stretch>
        </p:blipFill>
        <p:spPr>
          <a:xfrm>
            <a:off x="1961128" y="2225839"/>
            <a:ext cx="5141420" cy="2840634"/>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812800" y="2104840"/>
            <a:ext cx="3911595"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Teachers </a:t>
            </a:r>
            <a:r>
              <a:rPr lang="en-US" sz="2400" dirty="0">
                <a:latin typeface="SassoonInfant" panose="02000503040000020003" pitchFamily="2" charset="0"/>
                <a:ea typeface="Roboto" panose="02000000000000000000" pitchFamily="2" charset="0"/>
              </a:rPr>
              <a:t>~ </a:t>
            </a:r>
          </a:p>
          <a:p>
            <a:pPr>
              <a:lnSpc>
                <a:spcPct val="100000"/>
              </a:lnSpc>
            </a:pPr>
            <a:r>
              <a:rPr lang="en-US" sz="1300" dirty="0">
                <a:latin typeface="SassoonInfant" panose="02000503040000020003" pitchFamily="2" charset="0"/>
                <a:ea typeface="Roboto" panose="02000000000000000000" pitchFamily="2" charset="0"/>
              </a:rPr>
              <a:t>Miss Milman (Mon-</a:t>
            </a:r>
            <a:r>
              <a:rPr lang="en-US" sz="1300" dirty="0" err="1">
                <a:latin typeface="SassoonInfant" panose="02000503040000020003" pitchFamily="2" charset="0"/>
                <a:ea typeface="Roboto" panose="02000000000000000000" pitchFamily="2" charset="0"/>
              </a:rPr>
              <a:t>Thur</a:t>
            </a:r>
            <a:r>
              <a:rPr lang="en-US" sz="1300" dirty="0">
                <a:latin typeface="SassoonInfant" panose="02000503040000020003" pitchFamily="2" charset="0"/>
                <a:ea typeface="Roboto" panose="02000000000000000000" pitchFamily="2" charset="0"/>
              </a:rPr>
              <a:t>)  </a:t>
            </a:r>
            <a:r>
              <a:rPr lang="en-US" sz="1300" dirty="0" err="1">
                <a:latin typeface="SassoonInfant" panose="02000503040000020003" pitchFamily="2" charset="0"/>
                <a:ea typeface="Roboto" panose="02000000000000000000" pitchFamily="2" charset="0"/>
              </a:rPr>
              <a:t>Mrs</a:t>
            </a:r>
            <a:r>
              <a:rPr lang="en-US" sz="1300" dirty="0">
                <a:latin typeface="SassoonInfant" panose="02000503040000020003" pitchFamily="2" charset="0"/>
                <a:ea typeface="Roboto" panose="02000000000000000000" pitchFamily="2" charset="0"/>
              </a:rPr>
              <a:t> </a:t>
            </a:r>
            <a:r>
              <a:rPr lang="en-US" sz="1300" dirty="0" err="1">
                <a:latin typeface="SassoonInfant" panose="02000503040000020003" pitchFamily="2" charset="0"/>
                <a:ea typeface="Roboto" panose="02000000000000000000" pitchFamily="2" charset="0"/>
              </a:rPr>
              <a:t>Southall</a:t>
            </a:r>
            <a:r>
              <a:rPr lang="en-US" sz="1300" dirty="0">
                <a:latin typeface="SassoonInfant" panose="02000503040000020003" pitchFamily="2" charset="0"/>
                <a:ea typeface="Roboto" panose="02000000000000000000" pitchFamily="2" charset="0"/>
              </a:rPr>
              <a:t>/Miss Esty (Fri)</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Staff</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6" y="2267434"/>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1" name="Title">
            <a:extLst>
              <a:ext uri="{FF2B5EF4-FFF2-40B4-BE49-F238E27FC236}">
                <a16:creationId xmlns:a16="http://schemas.microsoft.com/office/drawing/2014/main" id="{CECABA12-7E7F-4187-BFB7-E4DD4235B767}"/>
              </a:ext>
            </a:extLst>
          </p:cNvPr>
          <p:cNvSpPr txBox="1">
            <a:spLocks/>
          </p:cNvSpPr>
          <p:nvPr/>
        </p:nvSpPr>
        <p:spPr>
          <a:xfrm>
            <a:off x="4880348" y="2104844"/>
            <a:ext cx="3324862" cy="2260351"/>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Support Staff ~</a:t>
            </a:r>
          </a:p>
          <a:p>
            <a:pPr>
              <a:lnSpc>
                <a:spcPct val="100000"/>
              </a:lnSpc>
            </a:pPr>
            <a:r>
              <a:rPr lang="en-US" sz="2000" dirty="0" err="1">
                <a:latin typeface="SassoonInfant" panose="02000503040000020003" pitchFamily="2" charset="0"/>
                <a:ea typeface="Roboto" panose="02000000000000000000" pitchFamily="2" charset="0"/>
              </a:rPr>
              <a:t>Mrs</a:t>
            </a:r>
            <a:r>
              <a:rPr lang="en-US" sz="2000" dirty="0">
                <a:latin typeface="SassoonInfant" panose="02000503040000020003" pitchFamily="2" charset="0"/>
                <a:ea typeface="Roboto" panose="02000000000000000000" pitchFamily="2" charset="0"/>
              </a:rPr>
              <a:t> Perry</a:t>
            </a:r>
            <a:endParaRPr lang="en-US" sz="2400" b="1" dirty="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5038191"/>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Please talk to any of us if you have any questions or concerns when your child is in our class.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35186" y="489142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0" name="Picture 9">
            <a:extLst>
              <a:ext uri="{FF2B5EF4-FFF2-40B4-BE49-F238E27FC236}">
                <a16:creationId xmlns:a16="http://schemas.microsoft.com/office/drawing/2014/main" id="{3EDBFC64-A58F-A6C1-CE05-668B69459858}"/>
              </a:ext>
            </a:extLst>
          </p:cNvPr>
          <p:cNvPicPr>
            <a:picLocks noChangeAspect="1"/>
          </p:cNvPicPr>
          <p:nvPr/>
        </p:nvPicPr>
        <p:blipFill>
          <a:blip r:embed="rId3"/>
          <a:stretch>
            <a:fillRect/>
          </a:stretch>
        </p:blipFill>
        <p:spPr>
          <a:xfrm>
            <a:off x="1191481" y="3131163"/>
            <a:ext cx="1262446" cy="1552920"/>
          </a:xfrm>
          <a:prstGeom prst="rect">
            <a:avLst/>
          </a:prstGeom>
        </p:spPr>
      </p:pic>
      <p:pic>
        <p:nvPicPr>
          <p:cNvPr id="13" name="Picture 12">
            <a:extLst>
              <a:ext uri="{FF2B5EF4-FFF2-40B4-BE49-F238E27FC236}">
                <a16:creationId xmlns:a16="http://schemas.microsoft.com/office/drawing/2014/main" id="{CBE48470-5B2A-24D3-CC99-BBB6E2F43EF0}"/>
              </a:ext>
            </a:extLst>
          </p:cNvPr>
          <p:cNvPicPr>
            <a:picLocks noChangeAspect="1"/>
          </p:cNvPicPr>
          <p:nvPr/>
        </p:nvPicPr>
        <p:blipFill>
          <a:blip r:embed="rId4"/>
          <a:stretch>
            <a:fillRect/>
          </a:stretch>
        </p:blipFill>
        <p:spPr>
          <a:xfrm>
            <a:off x="5809415" y="2978311"/>
            <a:ext cx="1466727" cy="1813589"/>
          </a:xfrm>
          <a:prstGeom prst="rect">
            <a:avLst/>
          </a:prstGeom>
        </p:spPr>
      </p:pic>
      <p:pic>
        <p:nvPicPr>
          <p:cNvPr id="18" name="Picture 17">
            <a:extLst>
              <a:ext uri="{FF2B5EF4-FFF2-40B4-BE49-F238E27FC236}">
                <a16:creationId xmlns:a16="http://schemas.microsoft.com/office/drawing/2014/main" id="{63A85537-47ED-AE4F-B355-AA06BD9EF0AC}"/>
              </a:ext>
            </a:extLst>
          </p:cNvPr>
          <p:cNvPicPr>
            <a:picLocks noChangeAspect="1"/>
          </p:cNvPicPr>
          <p:nvPr/>
        </p:nvPicPr>
        <p:blipFill>
          <a:blip r:embed="rId5"/>
          <a:stretch>
            <a:fillRect/>
          </a:stretch>
        </p:blipFill>
        <p:spPr>
          <a:xfrm>
            <a:off x="2967571" y="3074250"/>
            <a:ext cx="1331632" cy="1666746"/>
          </a:xfrm>
          <a:prstGeom prst="rect">
            <a:avLst/>
          </a:prstGeom>
        </p:spPr>
      </p:pic>
    </p:spTree>
    <p:extLst>
      <p:ext uri="{BB962C8B-B14F-4D97-AF65-F5344CB8AC3E}">
        <p14:creationId xmlns:p14="http://schemas.microsoft.com/office/powerpoint/2010/main" val="3267642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4800" b="1" dirty="0">
                <a:solidFill>
                  <a:srgbClr val="7E9081"/>
                </a:solidFill>
                <a:latin typeface="SassoonInfant" panose="02000503040000020003" pitchFamily="2" charset="0"/>
                <a:ea typeface="Roboto" panose="02000000000000000000" pitchFamily="2" charset="0"/>
              </a:rPr>
              <a:t>The Park Hill Family in Year 1</a:t>
            </a:r>
            <a:endParaRPr lang="en-GB" sz="48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Our values are at the </a:t>
            </a:r>
            <a:r>
              <a:rPr lang="en-US" sz="2400" b="1" dirty="0" err="1">
                <a:ea typeface="Roboto" panose="02000000000000000000" pitchFamily="2" charset="0"/>
              </a:rPr>
              <a:t>centre</a:t>
            </a:r>
            <a:r>
              <a:rPr lang="en-US" sz="2400" b="1" dirty="0">
                <a:ea typeface="Roboto" panose="02000000000000000000" pitchFamily="2" charset="0"/>
              </a:rPr>
              <a:t> of all we do – R.E.A.C.H.</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050" name="Picture 2" descr="Visiting Teaching Ideas for July 2016: Our Potential for Parenthood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89485" y="2056360"/>
            <a:ext cx="1871330" cy="242009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B4B4926-6D95-7372-9986-43A50B1DC650}"/>
              </a:ext>
            </a:extLst>
          </p:cNvPr>
          <p:cNvSpPr txBox="1"/>
          <p:nvPr/>
        </p:nvSpPr>
        <p:spPr>
          <a:xfrm>
            <a:off x="925033" y="2250324"/>
            <a:ext cx="6100354" cy="2031325"/>
          </a:xfrm>
          <a:prstGeom prst="rect">
            <a:avLst/>
          </a:prstGeom>
          <a:noFill/>
        </p:spPr>
        <p:txBody>
          <a:bodyPr wrap="square">
            <a:spAutoFit/>
          </a:bodyPr>
          <a:lstStyle/>
          <a:p>
            <a:pPr marL="342900" indent="-342900">
              <a:lnSpc>
                <a:spcPct val="100000"/>
              </a:lnSpc>
              <a:buFont typeface="Arial" panose="020B0604020202020204" pitchFamily="34" charset="0"/>
              <a:buChar char="•"/>
            </a:pPr>
            <a:r>
              <a:rPr lang="en-GB" sz="1800" dirty="0">
                <a:latin typeface="SassoonInfant" panose="02000503040000020003" pitchFamily="2" charset="0"/>
                <a:ea typeface="Roboto" panose="02000000000000000000" pitchFamily="2" charset="0"/>
              </a:rPr>
              <a:t>Friendly, happy, calm ethos – always!​</a:t>
            </a:r>
          </a:p>
          <a:p>
            <a:pPr>
              <a:lnSpc>
                <a:spcPct val="100000"/>
              </a:lnSpc>
            </a:pPr>
            <a:endParaRPr lang="en-GB" sz="18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1800" dirty="0">
                <a:latin typeface="SassoonInfant" panose="02000503040000020003" pitchFamily="2" charset="0"/>
                <a:ea typeface="Roboto" panose="02000000000000000000" pitchFamily="2" charset="0"/>
              </a:rPr>
              <a:t>Positive attitudes – it’s a big year (but a fun one!)</a:t>
            </a:r>
          </a:p>
          <a:p>
            <a:pPr>
              <a:lnSpc>
                <a:spcPct val="100000"/>
              </a:lnSpc>
            </a:pPr>
            <a:r>
              <a:rPr lang="en-GB" sz="1800" dirty="0">
                <a:latin typeface="SassoonInfant" panose="02000503040000020003" pitchFamily="2" charset="0"/>
                <a:ea typeface="Roboto" panose="02000000000000000000" pitchFamily="2" charset="0"/>
              </a:rPr>
              <a:t>​</a:t>
            </a:r>
          </a:p>
          <a:p>
            <a:pPr marL="342900" indent="-342900">
              <a:lnSpc>
                <a:spcPct val="100000"/>
              </a:lnSpc>
              <a:buFont typeface="Arial" panose="020B0604020202020204" pitchFamily="34" charset="0"/>
              <a:buChar char="•"/>
            </a:pPr>
            <a:r>
              <a:rPr lang="en-GB" sz="1800" dirty="0">
                <a:latin typeface="SassoonInfant" panose="02000503040000020003" pitchFamily="2" charset="0"/>
                <a:ea typeface="Roboto" panose="02000000000000000000" pitchFamily="2" charset="0"/>
              </a:rPr>
              <a:t>High expectations – achieving our potential. </a:t>
            </a:r>
          </a:p>
          <a:p>
            <a:pPr>
              <a:lnSpc>
                <a:spcPct val="100000"/>
              </a:lnSpc>
            </a:pPr>
            <a:endParaRPr lang="en-GB" sz="18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1800" dirty="0">
                <a:latin typeface="SassoonInfant" panose="02000503040000020003" pitchFamily="2" charset="0"/>
                <a:ea typeface="Roboto" panose="02000000000000000000" pitchFamily="2" charset="0"/>
              </a:rPr>
              <a:t>Supporting one another (children and families).</a:t>
            </a:r>
            <a:endParaRPr lang="en-US" sz="1800" dirty="0">
              <a:latin typeface="SassoonInfant" panose="02000503040000020003" pitchFamily="2" charset="0"/>
              <a:ea typeface="Roboto" panose="02000000000000000000" pitchFamily="2" charset="0"/>
            </a:endParaRPr>
          </a:p>
        </p:txBody>
      </p:sp>
    </p:spTree>
    <p:extLst>
      <p:ext uri="{BB962C8B-B14F-4D97-AF65-F5344CB8AC3E}">
        <p14:creationId xmlns:p14="http://schemas.microsoft.com/office/powerpoint/2010/main" val="62913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It is really important that we have up-to-date details for each child.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read the forms sent out carefully and return them as soon as possible.</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Parental responsibility, emergency contacts and medical / dietary needs are really important.</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Data Collection</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remember to return consent forms for trips and food tasting etc.</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15364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Please contact the school office before the register is taken if your child is absent.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The register is taken at 8.55am and again at 1.00pm.</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will do all we can to support but the Local Authority will become involved if attendance is low.</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“reach” for 95% attendance.</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Attendance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71161" y="5220420"/>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Dawn Thompson is our Attendance Support Worker. </a:t>
            </a:r>
          </a:p>
          <a:p>
            <a:pPr algn="ctr"/>
            <a:r>
              <a:rPr lang="en-US" sz="2400" b="1" dirty="0">
                <a:ea typeface="Roboto" panose="02000000000000000000" pitchFamily="2" charset="0"/>
              </a:rPr>
              <a:t>She carries out home visits if no contact has been made.</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39529" y="5108553"/>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15971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telephone or email the office if anyone else collects your child.</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We </a:t>
            </a:r>
            <a:r>
              <a:rPr lang="en-US" sz="2300" dirty="0" err="1">
                <a:latin typeface="SassoonInfant" panose="02000503040000020003" pitchFamily="2" charset="0"/>
                <a:ea typeface="Roboto" panose="02000000000000000000" pitchFamily="2" charset="0"/>
              </a:rPr>
              <a:t>apologise</a:t>
            </a:r>
            <a:r>
              <a:rPr lang="en-US" sz="2300" dirty="0">
                <a:latin typeface="SassoonInfant" panose="02000503040000020003" pitchFamily="2" charset="0"/>
                <a:ea typeface="Roboto" panose="02000000000000000000" pitchFamily="2" charset="0"/>
              </a:rPr>
              <a:t> if dismissal takes a while as we get used to new faces!</a:t>
            </a: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Arrival and Collection</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lnSpc>
                <a:spcPct val="100000"/>
              </a:lnSpc>
            </a:pPr>
            <a:r>
              <a:rPr lang="en-US" sz="2400" b="1" dirty="0">
                <a:latin typeface="Twinkl" panose="020B0604020202020204" charset="0"/>
                <a:ea typeface="Roboto" panose="02000000000000000000" pitchFamily="2" charset="0"/>
              </a:rPr>
              <a:t>A member of staff will be available on the gate or playground for you to ask any questions or share any concerns.</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27649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Behaviour</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We really value your support in helping children identify the “right choice.”</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 name="Picture 1"/>
          <p:cNvPicPr>
            <a:picLocks noChangeAspect="1"/>
          </p:cNvPicPr>
          <p:nvPr/>
        </p:nvPicPr>
        <p:blipFill>
          <a:blip r:embed="rId4"/>
          <a:stretch>
            <a:fillRect/>
          </a:stretch>
        </p:blipFill>
        <p:spPr>
          <a:xfrm>
            <a:off x="1068570" y="2105841"/>
            <a:ext cx="7006855" cy="2316376"/>
          </a:xfrm>
          <a:prstGeom prst="rect">
            <a:avLst/>
          </a:prstGeom>
        </p:spPr>
      </p:pic>
    </p:spTree>
    <p:extLst>
      <p:ext uri="{BB962C8B-B14F-4D97-AF65-F5344CB8AC3E}">
        <p14:creationId xmlns:p14="http://schemas.microsoft.com/office/powerpoint/2010/main" val="3182900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3724301"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Please label </a:t>
            </a:r>
            <a:r>
              <a:rPr lang="en-US" sz="2400" b="1" u="sng" dirty="0">
                <a:latin typeface="SassoonInfant" panose="02000503040000020003" pitchFamily="2" charset="0"/>
                <a:ea typeface="Roboto" panose="02000000000000000000" pitchFamily="2" charset="0"/>
              </a:rPr>
              <a:t>all</a:t>
            </a:r>
            <a:r>
              <a:rPr lang="en-US" sz="2400" dirty="0">
                <a:latin typeface="SassoonInfant" panose="02000503040000020003" pitchFamily="2" charset="0"/>
                <a:ea typeface="Roboto" panose="02000000000000000000" pitchFamily="2" charset="0"/>
              </a:rPr>
              <a:t> belongings clearly.</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encourage children to be responsible for their own equipment.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Water or diluted squash.</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Belongings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957381"/>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The space on children’s pegs is very narrow. Larger rucksacks will not fit and can fall onto the floor, causing a trip and fire hazard. </a:t>
            </a:r>
          </a:p>
          <a:p>
            <a:pPr algn="ctr"/>
            <a:r>
              <a:rPr lang="en-US" sz="2400" b="1" u="sng" dirty="0">
                <a:ea typeface="Roboto" panose="02000000000000000000" pitchFamily="2" charset="0"/>
              </a:rPr>
              <a:t>Please</a:t>
            </a:r>
            <a:r>
              <a:rPr lang="en-US" sz="2400" b="1" dirty="0">
                <a:ea typeface="Roboto" panose="02000000000000000000" pitchFamily="2" charset="0"/>
              </a:rPr>
              <a:t> only send necessary equipment.</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72528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026" name="Picture 2" descr="Brilliant Basics Infant Kids School Jumper - Navy | BIG 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43946" y="2167621"/>
            <a:ext cx="2191325" cy="219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417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470691"/>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Grey or black trousers / skirt.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Black shoes.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White polo shirt.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blue jumper.</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tracksuit and white trainers on PE days. (Monday)</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Outdoor clothing, including jackets and footwear for Forest School. (Wednesday)</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Uniform</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298396" y="5117702"/>
            <a:ext cx="8547203" cy="1682873"/>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endParaRPr lang="en-US" sz="2400" b="1" dirty="0">
              <a:ea typeface="Roboto" panose="02000000000000000000" pitchFamily="2" charset="0"/>
            </a:endParaRPr>
          </a:p>
          <a:p>
            <a:pPr algn="ctr"/>
            <a:r>
              <a:rPr lang="en-US" sz="2400" b="1" dirty="0">
                <a:ea typeface="Roboto" panose="02000000000000000000" pitchFamily="2" charset="0"/>
              </a:rPr>
              <a:t>On Forest School days, children need spare clothes in case they get very muddy or wet. </a:t>
            </a:r>
          </a:p>
          <a:p>
            <a:pPr algn="ctr"/>
            <a:endParaRPr lang="en-US" sz="2400" b="1" dirty="0">
              <a:ea typeface="Roboto" panose="02000000000000000000" pitchFamily="2" charset="0"/>
            </a:endParaRPr>
          </a:p>
          <a:p>
            <a:pPr algn="ctr"/>
            <a:r>
              <a:rPr lang="en-US" sz="2400" b="1" dirty="0">
                <a:ea typeface="Roboto" panose="02000000000000000000" pitchFamily="2" charset="0"/>
              </a:rPr>
              <a:t>We don’t want anyone sitting in soggy clothes!</a:t>
            </a:r>
            <a:endParaRPr lang="en-GB" sz="2400" b="1" dirty="0">
              <a:ea typeface="Roboto" panose="02000000000000000000" pitchFamily="2" charset="0"/>
            </a:endParaRPr>
          </a:p>
          <a:p>
            <a:pPr algn="ctr"/>
            <a:r>
              <a:rPr lang="en-US" sz="2400" b="1" dirty="0">
                <a:ea typeface="Roboto" panose="02000000000000000000" pitchFamily="2" charset="0"/>
              </a:rPr>
              <a:t>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39529" y="4955941"/>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7004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5638161"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Daily reading (children who do RWI can access books on Oxford Owl).</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Homework book with one spelling and one </a:t>
            </a:r>
            <a:r>
              <a:rPr lang="en-US" sz="2300" dirty="0" err="1">
                <a:latin typeface="SassoonInfant" panose="02000503040000020003" pitchFamily="2" charset="0"/>
                <a:ea typeface="Roboto" panose="02000000000000000000" pitchFamily="2" charset="0"/>
              </a:rPr>
              <a:t>maths</a:t>
            </a:r>
            <a:r>
              <a:rPr lang="en-US" sz="2300" dirty="0">
                <a:latin typeface="SassoonInfant" panose="02000503040000020003" pitchFamily="2" charset="0"/>
                <a:ea typeface="Roboto" panose="02000000000000000000" pitchFamily="2" charset="0"/>
              </a:rPr>
              <a:t> task sheet in.</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Sent home on a Friday and returned by the following Wednesday please. </a:t>
            </a:r>
          </a:p>
          <a:p>
            <a:pPr>
              <a:lnSpc>
                <a:spcPct val="100000"/>
              </a:lnSpc>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Homework</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40110" y="5020976"/>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a:t>
            </a:r>
            <a:r>
              <a:rPr lang="en-GB" sz="2400" b="1" u="sng" dirty="0">
                <a:ea typeface="Roboto" panose="02000000000000000000" pitchFamily="2" charset="0"/>
              </a:rPr>
              <a:t>sign</a:t>
            </a:r>
            <a:r>
              <a:rPr lang="en-GB" sz="2400" b="1" dirty="0">
                <a:ea typeface="Roboto" panose="02000000000000000000" pitchFamily="2" charset="0"/>
              </a:rPr>
              <a:t> your child’s reading diary </a:t>
            </a:r>
            <a:r>
              <a:rPr lang="en-GB" sz="2400" b="1" u="sng" dirty="0">
                <a:ea typeface="Roboto" panose="02000000000000000000" pitchFamily="2" charset="0"/>
              </a:rPr>
              <a:t>whenever and whatever </a:t>
            </a:r>
            <a:r>
              <a:rPr lang="en-GB" sz="2400" b="1" dirty="0">
                <a:ea typeface="Roboto" panose="02000000000000000000" pitchFamily="2" charset="0"/>
              </a:rPr>
              <a:t>they read!</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3074" name="Picture 2" descr="main-oxford-owl » Wode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20007" y="2111058"/>
            <a:ext cx="1024248" cy="65551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imes Tables Rock Sta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42467" y="2766003"/>
            <a:ext cx="1001787" cy="3991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NumBots | Asset 1@2x"/>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02417" y="3299315"/>
            <a:ext cx="960939" cy="49263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Writing (Including Spellings) - PRINCESS FREDERICA HOM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61957" y="3959018"/>
            <a:ext cx="1001399" cy="52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88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199545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Year 1 – Every June</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Assessment of their phonics skills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Real words and nonsense words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40 words (currently a pass is 31 –</a:t>
            </a:r>
            <a:r>
              <a:rPr lang="en-US" sz="1800" dirty="0">
                <a:latin typeface="SassoonInfant" panose="02000503040000020003" pitchFamily="2" charset="0"/>
                <a:ea typeface="Roboto" panose="02000000000000000000" pitchFamily="2" charset="0"/>
              </a:rPr>
              <a:t> was 32 for many years)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Retested in Year 2 if not scored 31</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Carried out with a familiar teacher</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Able to use ‘Fred talk’ to read the words</a:t>
            </a:r>
          </a:p>
        </p:txBody>
      </p:sp>
      <p:sp>
        <p:nvSpPr>
          <p:cNvPr id="21" name="Title"/>
          <p:cNvSpPr>
            <a:spLocks noGrp="1"/>
          </p:cNvSpPr>
          <p:nvPr>
            <p:ph type="title"/>
          </p:nvPr>
        </p:nvSpPr>
        <p:spPr>
          <a:xfrm>
            <a:off x="730852" y="898861"/>
            <a:ext cx="7682293" cy="994306"/>
          </a:xfrm>
        </p:spPr>
        <p:txBody>
          <a:bodyPr/>
          <a:lstStyle/>
          <a:p>
            <a:pPr algn="ctr"/>
            <a:r>
              <a:rPr lang="en-US" sz="4800" b="1" dirty="0">
                <a:solidFill>
                  <a:srgbClr val="7E9081"/>
                </a:solidFill>
                <a:latin typeface="SassoonInfant" panose="02000503040000020003" pitchFamily="2" charset="0"/>
                <a:ea typeface="Roboto" panose="02000000000000000000" pitchFamily="2" charset="0"/>
              </a:rPr>
              <a:t>Phonics Screening Check</a:t>
            </a:r>
            <a:endParaRPr lang="en-GB" sz="48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886502"/>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Children will continue to receive daily phonics input during RWI sessions.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62943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Reading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77610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81321" y="4788102"/>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Three Little Pigs, Gingerbread Man, Lost and Found, Jim and the Beanstalk, Where the Wild Things Are, The Ugly Five, Dogger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2" name="Rectangle 1">
            <a:extLst>
              <a:ext uri="{FF2B5EF4-FFF2-40B4-BE49-F238E27FC236}">
                <a16:creationId xmlns:a16="http://schemas.microsoft.com/office/drawing/2014/main" id="{9088517C-8BA4-4CBD-8896-B64D0654A21D}"/>
              </a:ext>
            </a:extLst>
          </p:cNvPr>
          <p:cNvSpPr/>
          <p:nvPr/>
        </p:nvSpPr>
        <p:spPr>
          <a:xfrm>
            <a:off x="563526" y="1776106"/>
            <a:ext cx="8070111" cy="2308324"/>
          </a:xfrm>
          <a:prstGeom prst="rect">
            <a:avLst/>
          </a:prstGeom>
        </p:spPr>
        <p:txBody>
          <a:bodyPr wrap="square">
            <a:spAutoFit/>
          </a:bodyPr>
          <a:lstStyle/>
          <a:p>
            <a:pPr marL="285750" indent="-285750">
              <a:buFont typeface="Arial" panose="020B0604020202020204" pitchFamily="34" charset="0"/>
              <a:buChar char="•"/>
            </a:pPr>
            <a:r>
              <a:rPr lang="en-GB" sz="2400" dirty="0">
                <a:latin typeface="SassoonInfant" panose="02000803050000020003" pitchFamily="2" charset="0"/>
              </a:rPr>
              <a:t>Recite some familiar rhymes and songs by heart</a:t>
            </a:r>
          </a:p>
          <a:p>
            <a:pPr marL="285750" indent="-285750">
              <a:buFont typeface="Arial" panose="020B0604020202020204" pitchFamily="34" charset="0"/>
              <a:buChar char="•"/>
            </a:pPr>
            <a:r>
              <a:rPr lang="en-GB" sz="2400" dirty="0">
                <a:latin typeface="SassoonInfant" panose="02000803050000020003" pitchFamily="2" charset="0"/>
              </a:rPr>
              <a:t>Recognise and join in with predictable phrases</a:t>
            </a:r>
          </a:p>
          <a:p>
            <a:pPr marL="285750" indent="-285750">
              <a:buFont typeface="Arial" panose="020B0604020202020204" pitchFamily="34" charset="0"/>
              <a:buChar char="•"/>
            </a:pPr>
            <a:r>
              <a:rPr lang="en-GB" sz="2400" dirty="0">
                <a:latin typeface="SassoonInfant" panose="02000803050000020003" pitchFamily="2" charset="0"/>
              </a:rPr>
              <a:t>Sound and blend unfamiliar words accurately using their phonic knowledge </a:t>
            </a:r>
          </a:p>
          <a:p>
            <a:pPr marL="285750" indent="-285750">
              <a:buFont typeface="Arial" panose="020B0604020202020204" pitchFamily="34" charset="0"/>
              <a:buChar char="•"/>
            </a:pPr>
            <a:r>
              <a:rPr lang="en-GB" sz="2400" dirty="0">
                <a:latin typeface="SassoonInfant" panose="02000803050000020003" pitchFamily="2" charset="0"/>
              </a:rPr>
              <a:t>Read aloud, checking that it ‘sounds right’ and that the text makes sense to them.</a:t>
            </a:r>
          </a:p>
        </p:txBody>
      </p:sp>
    </p:spTree>
    <p:extLst>
      <p:ext uri="{BB962C8B-B14F-4D97-AF65-F5344CB8AC3E}">
        <p14:creationId xmlns:p14="http://schemas.microsoft.com/office/powerpoint/2010/main" val="523526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730852" y="2104840"/>
            <a:ext cx="7905465"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Autumn 1 – Rhyme and character descriptions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Autumn 2 – Instructions and setting descriptions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Spring 1 – Character description and short burst poetry</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Spring 2 – Lists and information fact files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Summer 1 – Recounts and losing tales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Summer 2 – Diary recounts and setting descriptions</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Writing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Each half term we will look at both fiction and non-fiction writing. We will link writing outcomes to our class texts.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028174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1800" dirty="0">
                <a:latin typeface="SassoonInfant" panose="02000503040000020003" pitchFamily="2" charset="0"/>
                <a:ea typeface="Roboto" panose="02000000000000000000" pitchFamily="2" charset="0"/>
              </a:rPr>
              <a:t>Place value</a:t>
            </a:r>
          </a:p>
          <a:p>
            <a:pPr marL="342900" indent="-342900">
              <a:lnSpc>
                <a:spcPct val="100000"/>
              </a:lnSpc>
              <a:buFont typeface="Arial" panose="020B0604020202020204" pitchFamily="34" charset="0"/>
              <a:buChar char="•"/>
            </a:pPr>
            <a:r>
              <a:rPr lang="en-US" sz="1800" dirty="0">
                <a:latin typeface="SassoonInfant" panose="02000503040000020003" pitchFamily="2" charset="0"/>
                <a:ea typeface="Roboto" panose="02000000000000000000" pitchFamily="2" charset="0"/>
              </a:rPr>
              <a:t>Addition &amp; subtraction</a:t>
            </a:r>
          </a:p>
          <a:p>
            <a:pPr marL="342900" indent="-342900">
              <a:lnSpc>
                <a:spcPct val="100000"/>
              </a:lnSpc>
              <a:buFont typeface="Arial" panose="020B0604020202020204" pitchFamily="34" charset="0"/>
              <a:buChar char="•"/>
            </a:pPr>
            <a:r>
              <a:rPr lang="en-US" sz="1800" dirty="0">
                <a:latin typeface="SassoonInfant" panose="02000503040000020003" pitchFamily="2" charset="0"/>
                <a:ea typeface="Roboto" panose="02000000000000000000" pitchFamily="2" charset="0"/>
              </a:rPr>
              <a:t>Length and height</a:t>
            </a:r>
          </a:p>
          <a:p>
            <a:pPr marL="342900" indent="-342900">
              <a:lnSpc>
                <a:spcPct val="100000"/>
              </a:lnSpc>
              <a:buFont typeface="Arial" panose="020B0604020202020204" pitchFamily="34" charset="0"/>
              <a:buChar char="•"/>
            </a:pPr>
            <a:r>
              <a:rPr lang="en-US" sz="1800" dirty="0">
                <a:latin typeface="SassoonInfant" panose="02000503040000020003" pitchFamily="2" charset="0"/>
                <a:ea typeface="Roboto" panose="02000000000000000000" pitchFamily="2" charset="0"/>
              </a:rPr>
              <a:t>Mass and volume</a:t>
            </a:r>
          </a:p>
          <a:p>
            <a:pPr marL="342900" indent="-342900">
              <a:lnSpc>
                <a:spcPct val="100000"/>
              </a:lnSpc>
              <a:buFont typeface="Arial" panose="020B0604020202020204" pitchFamily="34" charset="0"/>
              <a:buChar char="•"/>
            </a:pPr>
            <a:r>
              <a:rPr lang="en-US" sz="1800" dirty="0">
                <a:latin typeface="SassoonInfant" panose="02000503040000020003" pitchFamily="2" charset="0"/>
                <a:ea typeface="Roboto" panose="02000000000000000000" pitchFamily="2" charset="0"/>
              </a:rPr>
              <a:t>Multiplication and division</a:t>
            </a:r>
          </a:p>
          <a:p>
            <a:pPr marL="342900" indent="-342900">
              <a:lnSpc>
                <a:spcPct val="100000"/>
              </a:lnSpc>
              <a:buFont typeface="Arial" panose="020B0604020202020204" pitchFamily="34" charset="0"/>
              <a:buChar char="•"/>
            </a:pPr>
            <a:r>
              <a:rPr lang="en-US" sz="1800" dirty="0">
                <a:latin typeface="SassoonInfant" panose="02000503040000020003" pitchFamily="2" charset="0"/>
                <a:ea typeface="Roboto" panose="02000000000000000000" pitchFamily="2" charset="0"/>
              </a:rPr>
              <a:t>Fractions</a:t>
            </a:r>
          </a:p>
          <a:p>
            <a:pPr marL="342900" indent="-342900">
              <a:lnSpc>
                <a:spcPct val="100000"/>
              </a:lnSpc>
              <a:buFont typeface="Arial" panose="020B0604020202020204" pitchFamily="34" charset="0"/>
              <a:buChar char="•"/>
            </a:pPr>
            <a:r>
              <a:rPr lang="en-US" sz="1800" dirty="0">
                <a:latin typeface="SassoonInfant" panose="02000503040000020003" pitchFamily="2" charset="0"/>
                <a:ea typeface="Roboto" panose="02000000000000000000" pitchFamily="2" charset="0"/>
              </a:rPr>
              <a:t>Money</a:t>
            </a:r>
          </a:p>
          <a:p>
            <a:pPr marL="342900" indent="-342900">
              <a:lnSpc>
                <a:spcPct val="100000"/>
              </a:lnSpc>
              <a:buFont typeface="Arial" panose="020B0604020202020204" pitchFamily="34" charset="0"/>
              <a:buChar char="•"/>
            </a:pPr>
            <a:r>
              <a:rPr lang="en-US" sz="1800" dirty="0">
                <a:latin typeface="SassoonInfant" panose="02000503040000020003" pitchFamily="2" charset="0"/>
                <a:ea typeface="Roboto" panose="02000000000000000000" pitchFamily="2" charset="0"/>
              </a:rPr>
              <a:t>Time</a:t>
            </a: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Maths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Lots of practical activities and resources available to help with maths learning.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2601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Seasonal Changes </a:t>
            </a:r>
            <a:r>
              <a:rPr lang="en-US" sz="1200" dirty="0">
                <a:latin typeface="SassoonInfant" panose="02000503040000020003" pitchFamily="2" charset="0"/>
                <a:ea typeface="Roboto" panose="02000000000000000000" pitchFamily="2" charset="0"/>
              </a:rPr>
              <a:t>–</a:t>
            </a:r>
            <a:r>
              <a:rPr lang="en-US" sz="2300" dirty="0">
                <a:latin typeface="SassoonInfant" panose="02000503040000020003" pitchFamily="2" charset="0"/>
                <a:ea typeface="Roboto" panose="02000000000000000000" pitchFamily="2" charset="0"/>
              </a:rPr>
              <a:t> </a:t>
            </a:r>
            <a:r>
              <a:rPr lang="en-US" sz="1100" dirty="0">
                <a:latin typeface="SassoonInfant" panose="02000503040000020003" pitchFamily="2" charset="0"/>
                <a:ea typeface="Roboto" panose="02000000000000000000" pitchFamily="2" charset="0"/>
              </a:rPr>
              <a:t>The Seasons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Animals, Including Humans 1 </a:t>
            </a:r>
            <a:r>
              <a:rPr lang="en-US" sz="1100" dirty="0">
                <a:latin typeface="SassoonInfant" panose="02000503040000020003" pitchFamily="2" charset="0"/>
                <a:ea typeface="Roboto" panose="02000000000000000000" pitchFamily="2" charset="0"/>
              </a:rPr>
              <a:t>–</a:t>
            </a:r>
            <a:r>
              <a:rPr lang="en-US" sz="2300" dirty="0">
                <a:latin typeface="SassoonInfant" panose="02000503040000020003" pitchFamily="2" charset="0"/>
                <a:ea typeface="Roboto" panose="02000000000000000000" pitchFamily="2" charset="0"/>
              </a:rPr>
              <a:t> </a:t>
            </a:r>
            <a:r>
              <a:rPr lang="en-US" sz="1100" dirty="0">
                <a:latin typeface="SassoonInfant" panose="02000503040000020003" pitchFamily="2" charset="0"/>
                <a:ea typeface="Roboto" panose="02000000000000000000" pitchFamily="2" charset="0"/>
              </a:rPr>
              <a:t>All about me</a:t>
            </a: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Exploring Everyday Materials 1 - </a:t>
            </a:r>
            <a:r>
              <a:rPr lang="en-US" sz="1100" dirty="0">
                <a:latin typeface="SassoonInfant" panose="02000503040000020003" pitchFamily="2" charset="0"/>
                <a:ea typeface="Roboto" panose="02000000000000000000" pitchFamily="2" charset="0"/>
              </a:rPr>
              <a:t>Identifying and naming materials</a:t>
            </a:r>
          </a:p>
          <a:p>
            <a:pPr marL="342900" indent="-342900">
              <a:lnSpc>
                <a:spcPct val="100000"/>
              </a:lnSpc>
              <a:buFont typeface="Arial" panose="020B0604020202020204" pitchFamily="34" charset="0"/>
              <a:buChar char="•"/>
            </a:pPr>
            <a:r>
              <a:rPr lang="en-US" sz="2300" dirty="0">
                <a:latin typeface="SassoonInfant" panose="02000803050000020003" pitchFamily="2" charset="0"/>
              </a:rPr>
              <a:t>Exploring Everyday Materials 2 </a:t>
            </a:r>
            <a:r>
              <a:rPr lang="en-GB" sz="1100" dirty="0">
                <a:latin typeface="SassoonInfant" panose="02000803050000020003" pitchFamily="2" charset="0"/>
              </a:rPr>
              <a:t>-</a:t>
            </a:r>
            <a:r>
              <a:rPr lang="en-GB" sz="2300" dirty="0">
                <a:latin typeface="SassoonInfant" panose="02000803050000020003" pitchFamily="2" charset="0"/>
              </a:rPr>
              <a:t> </a:t>
            </a:r>
            <a:r>
              <a:rPr lang="en-US" sz="1100" dirty="0">
                <a:latin typeface="SassoonInfant" panose="02000803050000020003" pitchFamily="2" charset="0"/>
              </a:rPr>
              <a:t>Building waterproof structures </a:t>
            </a:r>
          </a:p>
          <a:p>
            <a:pPr marL="342900" indent="-342900">
              <a:lnSpc>
                <a:spcPct val="100000"/>
              </a:lnSpc>
              <a:buFont typeface="Arial" panose="020B0604020202020204" pitchFamily="34" charset="0"/>
              <a:buChar char="•"/>
            </a:pPr>
            <a:r>
              <a:rPr lang="en-US" sz="2300" dirty="0">
                <a:latin typeface="SassoonInfant" panose="02000803050000020003" pitchFamily="2" charset="0"/>
              </a:rPr>
              <a:t>Plants - </a:t>
            </a:r>
            <a:r>
              <a:rPr lang="en-US" sz="1100" dirty="0">
                <a:latin typeface="SassoonInfant" panose="02000803050000020003" pitchFamily="2" charset="0"/>
              </a:rPr>
              <a:t>Parts of a plant, environments for growth</a:t>
            </a:r>
            <a:endParaRPr lang="en-US" sz="1100" dirty="0"/>
          </a:p>
          <a:p>
            <a:pPr marL="342900" indent="-342900">
              <a:lnSpc>
                <a:spcPct val="100000"/>
              </a:lnSpc>
              <a:buFont typeface="Arial" panose="020B0604020202020204" pitchFamily="34" charset="0"/>
              <a:buChar char="•"/>
            </a:pPr>
            <a:r>
              <a:rPr lang="en-US" sz="2300" dirty="0">
                <a:latin typeface="SassoonInfant" panose="02000803050000020003" pitchFamily="2" charset="0"/>
              </a:rPr>
              <a:t>Animals, Including Humans 2 </a:t>
            </a:r>
            <a:r>
              <a:rPr lang="en-US" sz="1100" dirty="0">
                <a:latin typeface="SassoonInfant" panose="02000803050000020003" pitchFamily="2" charset="0"/>
              </a:rPr>
              <a:t>– All about animals</a:t>
            </a:r>
            <a:endParaRPr lang="en-GB" sz="1100" dirty="0">
              <a:latin typeface="SassoonInfant" panose="02000803050000020003" pitchFamily="2" charset="0"/>
            </a:endParaRPr>
          </a:p>
          <a:p>
            <a:pPr marL="342900" indent="-342900">
              <a:lnSpc>
                <a:spcPct val="100000"/>
              </a:lnSpc>
              <a:buFont typeface="Arial" panose="020B0604020202020204" pitchFamily="34" charset="0"/>
              <a:buChar char="•"/>
            </a:pPr>
            <a:endParaRPr lang="en-GB" sz="2300" dirty="0"/>
          </a:p>
          <a:p>
            <a:pPr>
              <a:lnSpc>
                <a:spcPct val="100000"/>
              </a:lnSpc>
            </a:pPr>
            <a:r>
              <a:rPr lang="en-US" sz="1100" dirty="0">
                <a:latin typeface="SassoonInfant" panose="02000803050000020003" pitchFamily="2" charset="0"/>
                <a:ea typeface="Roboto" panose="02000000000000000000" pitchFamily="2" charset="0"/>
              </a:rPr>
              <a:t>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Science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Acquiring scientific knowledge and investigation through carrying out experiments.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180311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u="sng" dirty="0">
                <a:latin typeface="SassoonCRInfant" panose="00000400000000000000" pitchFamily="2" charset="0"/>
                <a:ea typeface="Roboto" panose="02000000000000000000" pitchFamily="2" charset="0"/>
              </a:rPr>
              <a:t>History</a:t>
            </a:r>
            <a:r>
              <a:rPr lang="en-US" sz="2300" dirty="0">
                <a:latin typeface="SassoonCRInfant" panose="00000400000000000000" pitchFamily="2" charset="0"/>
                <a:ea typeface="Roboto" panose="02000000000000000000" pitchFamily="2" charset="0"/>
              </a:rPr>
              <a:t> ~ Discovering History, Kings, Queens &amp; Leaders, Parliament and Prime Ministers</a:t>
            </a:r>
          </a:p>
          <a:p>
            <a:pPr>
              <a:lnSpc>
                <a:spcPct val="100000"/>
              </a:lnSpc>
            </a:pPr>
            <a:r>
              <a:rPr lang="en-US" sz="2300" dirty="0">
                <a:latin typeface="SassoonCRInfant" panose="00000400000000000000" pitchFamily="2" charset="0"/>
                <a:ea typeface="Roboto" panose="02000000000000000000" pitchFamily="2" charset="0"/>
              </a:rPr>
              <a:t> </a:t>
            </a:r>
          </a:p>
          <a:p>
            <a:pPr marL="342900" indent="-342900">
              <a:lnSpc>
                <a:spcPct val="100000"/>
              </a:lnSpc>
              <a:buFont typeface="Arial" panose="020B0604020202020204" pitchFamily="34" charset="0"/>
              <a:buChar char="•"/>
            </a:pPr>
            <a:r>
              <a:rPr lang="en-US" sz="2300" u="sng" dirty="0">
                <a:latin typeface="SassoonCRInfant" panose="00000400000000000000" pitchFamily="2" charset="0"/>
                <a:ea typeface="Roboto" panose="02000000000000000000" pitchFamily="2" charset="0"/>
              </a:rPr>
              <a:t>Geography</a:t>
            </a:r>
            <a:r>
              <a:rPr lang="en-US" sz="2300" dirty="0">
                <a:latin typeface="SassoonCRInfant" panose="00000400000000000000" pitchFamily="2" charset="0"/>
                <a:ea typeface="Roboto" panose="02000000000000000000" pitchFamily="2" charset="0"/>
              </a:rPr>
              <a:t> ~ Spatial Sense (maps), The UK, Seven Continents</a:t>
            </a:r>
          </a:p>
          <a:p>
            <a:pPr>
              <a:lnSpc>
                <a:spcPct val="100000"/>
              </a:lnSpc>
            </a:pPr>
            <a:endParaRPr lang="en-US" sz="2300" dirty="0">
              <a:latin typeface="SassoonCRInfant" panose="00000400000000000000"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u="sng" dirty="0">
                <a:latin typeface="SassoonCRInfant" panose="00000400000000000000" pitchFamily="2" charset="0"/>
                <a:ea typeface="Roboto" panose="02000000000000000000" pitchFamily="2" charset="0"/>
              </a:rPr>
              <a:t>Art</a:t>
            </a:r>
            <a:r>
              <a:rPr lang="en-US" sz="2300" dirty="0">
                <a:latin typeface="SassoonCRInfant" panose="00000400000000000000" pitchFamily="2" charset="0"/>
                <a:ea typeface="Roboto" panose="02000000000000000000" pitchFamily="2" charset="0"/>
              </a:rPr>
              <a:t> ~ </a:t>
            </a:r>
            <a:r>
              <a:rPr lang="en-US" sz="2300" dirty="0" err="1">
                <a:latin typeface="SassoonCRInfant" panose="00000400000000000000" pitchFamily="2" charset="0"/>
                <a:ea typeface="Roboto" panose="02000000000000000000" pitchFamily="2" charset="0"/>
              </a:rPr>
              <a:t>Colour</a:t>
            </a:r>
            <a:r>
              <a:rPr lang="en-US" sz="2300" dirty="0">
                <a:latin typeface="SassoonCRInfant" panose="00000400000000000000" pitchFamily="2" charset="0"/>
                <a:ea typeface="Roboto" panose="02000000000000000000" pitchFamily="2" charset="0"/>
              </a:rPr>
              <a:t>, Line, Architecture, Narrative Art, Paintings of Children, Sculpture</a:t>
            </a:r>
          </a:p>
          <a:p>
            <a:pPr>
              <a:lnSpc>
                <a:spcPct val="100000"/>
              </a:lnSpc>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u="sng" dirty="0">
                <a:latin typeface="SassoonInfant" panose="02000503040000020003" pitchFamily="2" charset="0"/>
                <a:ea typeface="Roboto" panose="02000000000000000000" pitchFamily="2" charset="0"/>
              </a:rPr>
              <a:t>DT</a:t>
            </a:r>
            <a:r>
              <a:rPr lang="en-US" sz="2300" dirty="0">
                <a:latin typeface="SassoonInfant" panose="02000503040000020003" pitchFamily="2" charset="0"/>
                <a:ea typeface="Roboto" panose="02000000000000000000" pitchFamily="2" charset="0"/>
              </a:rPr>
              <a:t> ~ </a:t>
            </a:r>
            <a:r>
              <a:rPr lang="en-GB" sz="2300" b="1" dirty="0">
                <a:latin typeface="SassoonCRInfant" panose="00000400000000000000" pitchFamily="2" charset="0"/>
                <a:ea typeface="Roboto" panose="02000000000000000000" pitchFamily="2" charset="0"/>
              </a:rPr>
              <a:t>Cook</a:t>
            </a:r>
            <a:r>
              <a:rPr lang="en-GB" sz="2300" dirty="0">
                <a:latin typeface="SassoonCRInfant" panose="00000400000000000000" pitchFamily="2" charset="0"/>
                <a:ea typeface="Roboto" panose="02000000000000000000" pitchFamily="2" charset="0"/>
              </a:rPr>
              <a:t> </a:t>
            </a:r>
            <a:r>
              <a:rPr lang="en-GB" sz="1800" dirty="0">
                <a:latin typeface="SassoonCRInfant" panose="00000400000000000000" pitchFamily="2" charset="0"/>
                <a:ea typeface="Roboto" panose="02000000000000000000" pitchFamily="2" charset="0"/>
              </a:rPr>
              <a:t>- Dips and Vegetables, Jam Tarts / Mince Pies</a:t>
            </a:r>
          </a:p>
          <a:p>
            <a:r>
              <a:rPr lang="en-GB" sz="2300" b="1" dirty="0">
                <a:latin typeface="SassoonCRInfant" panose="00000400000000000000" pitchFamily="2" charset="0"/>
              </a:rPr>
              <a:t>    Sew - </a:t>
            </a:r>
            <a:r>
              <a:rPr lang="en-GB" sz="1800" dirty="0">
                <a:latin typeface="SassoonCRInfant" panose="00000400000000000000" pitchFamily="2" charset="0"/>
              </a:rPr>
              <a:t>Animal Sock Puppet  </a:t>
            </a:r>
            <a:r>
              <a:rPr lang="en-GB" sz="1800" b="1" dirty="0">
                <a:latin typeface="SassoonCRInfant" panose="00000400000000000000" pitchFamily="2" charset="0"/>
              </a:rPr>
              <a:t> </a:t>
            </a:r>
            <a:r>
              <a:rPr lang="en-GB" sz="2300" b="1" dirty="0">
                <a:latin typeface="SassoonCRInfant" panose="00000400000000000000" pitchFamily="2" charset="0"/>
              </a:rPr>
              <a:t>Build - </a:t>
            </a:r>
            <a:r>
              <a:rPr lang="en-GB" sz="1800" dirty="0">
                <a:latin typeface="SassoonCRInfant" panose="00000400000000000000" pitchFamily="2" charset="0"/>
              </a:rPr>
              <a:t>Vehicles</a:t>
            </a:r>
          </a:p>
          <a:p>
            <a:endParaRPr lang="en-GB" sz="18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The Wider Curriculum</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649666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72535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 final note…</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We can’t wait to spend the year with your children, watching them learn and grow.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7" name="TextBox 6">
            <a:extLst>
              <a:ext uri="{FF2B5EF4-FFF2-40B4-BE49-F238E27FC236}">
                <a16:creationId xmlns:a16="http://schemas.microsoft.com/office/drawing/2014/main" id="{58EB90BA-5D45-50B1-AAFB-FA26252EBA9D}"/>
              </a:ext>
            </a:extLst>
          </p:cNvPr>
          <p:cNvSpPr txBox="1"/>
          <p:nvPr/>
        </p:nvSpPr>
        <p:spPr>
          <a:xfrm>
            <a:off x="915621" y="2155722"/>
            <a:ext cx="7413403" cy="1938992"/>
          </a:xfrm>
          <a:prstGeom prst="rect">
            <a:avLst/>
          </a:prstGeom>
          <a:noFill/>
        </p:spPr>
        <p:txBody>
          <a:bodyPr wrap="square">
            <a:spAutoFit/>
          </a:bodyPr>
          <a:lstStyle/>
          <a:p>
            <a:pPr marL="342900" indent="-342900">
              <a:lnSpc>
                <a:spcPct val="100000"/>
              </a:lnSpc>
              <a:buFont typeface="Arial" panose="020B0604020202020204" pitchFamily="34" charset="0"/>
              <a:buChar char="•"/>
            </a:pPr>
            <a:r>
              <a:rPr lang="en-US" sz="2000" dirty="0">
                <a:latin typeface="SassoonInfant" panose="02000503040000020003" pitchFamily="2" charset="0"/>
                <a:ea typeface="Roboto" panose="02000000000000000000" pitchFamily="2" charset="0"/>
              </a:rPr>
              <a:t>We are all looking forward to a great year of learning!</a:t>
            </a:r>
          </a:p>
          <a:p>
            <a:pPr marL="342900" indent="-342900">
              <a:lnSpc>
                <a:spcPct val="100000"/>
              </a:lnSpc>
              <a:buFont typeface="Arial" panose="020B0604020202020204" pitchFamily="34" charset="0"/>
              <a:buChar char="•"/>
            </a:pPr>
            <a:endParaRPr lang="en-US" sz="20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000" dirty="0">
                <a:latin typeface="SassoonInfant" panose="02000503040000020003" pitchFamily="2" charset="0"/>
                <a:ea typeface="Roboto" panose="02000000000000000000" pitchFamily="2" charset="0"/>
              </a:rPr>
              <a:t>Some fantastic new topics to explore together.</a:t>
            </a:r>
          </a:p>
          <a:p>
            <a:pPr>
              <a:lnSpc>
                <a:spcPct val="100000"/>
              </a:lnSpc>
            </a:pPr>
            <a:endParaRPr lang="en-US" sz="20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000" dirty="0">
                <a:latin typeface="SassoonInfant" panose="02000503040000020003" pitchFamily="2" charset="0"/>
                <a:ea typeface="Roboto" panose="02000000000000000000" pitchFamily="2" charset="0"/>
              </a:rPr>
              <a:t>We really do want the </a:t>
            </a:r>
            <a:r>
              <a:rPr lang="en-GB" sz="2000" b="1" dirty="0">
                <a:latin typeface="SassoonInfant" panose="02000503040000020003" pitchFamily="2" charset="0"/>
                <a:ea typeface="Roboto" panose="02000000000000000000" pitchFamily="2" charset="0"/>
              </a:rPr>
              <a:t>best</a:t>
            </a:r>
            <a:r>
              <a:rPr lang="en-GB" sz="2000" dirty="0">
                <a:latin typeface="SassoonInfant" panose="02000503040000020003" pitchFamily="2" charset="0"/>
                <a:ea typeface="Roboto" panose="02000000000000000000" pitchFamily="2" charset="0"/>
              </a:rPr>
              <a:t> (and will work our hardest) for your children.​</a:t>
            </a:r>
          </a:p>
        </p:txBody>
      </p:sp>
      <p:pic>
        <p:nvPicPr>
          <p:cNvPr id="8" name="Picture 2">
            <a:extLst>
              <a:ext uri="{FF2B5EF4-FFF2-40B4-BE49-F238E27FC236}">
                <a16:creationId xmlns:a16="http://schemas.microsoft.com/office/drawing/2014/main" id="{DF026CD0-219E-911E-6D29-34248D1B97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1554" y="392866"/>
            <a:ext cx="1788108" cy="134439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A57F49E5-F3B5-527E-C0A5-38ABBB04F5DF}"/>
              </a:ext>
            </a:extLst>
          </p:cNvPr>
          <p:cNvPicPr>
            <a:picLocks noChangeAspect="1"/>
          </p:cNvPicPr>
          <p:nvPr/>
        </p:nvPicPr>
        <p:blipFill>
          <a:blip r:embed="rId5"/>
          <a:stretch>
            <a:fillRect/>
          </a:stretch>
        </p:blipFill>
        <p:spPr>
          <a:xfrm>
            <a:off x="573169" y="137376"/>
            <a:ext cx="1504659" cy="1504659"/>
          </a:xfrm>
          <a:prstGeom prst="rect">
            <a:avLst/>
          </a:prstGeom>
        </p:spPr>
      </p:pic>
    </p:spTree>
    <p:extLst>
      <p:ext uri="{BB962C8B-B14F-4D97-AF65-F5344CB8AC3E}">
        <p14:creationId xmlns:p14="http://schemas.microsoft.com/office/powerpoint/2010/main" val="3984555541"/>
      </p:ext>
    </p:extLst>
  </p:cSld>
  <p:clrMapOvr>
    <a:masterClrMapping/>
  </p:clrMapOvr>
</p:sld>
</file>

<file path=ppt/theme/theme1.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050C3833360AA47A2E10ED930F094EE" ma:contentTypeVersion="13" ma:contentTypeDescription="Create a new document." ma:contentTypeScope="" ma:versionID="42a2111282d8be16df4a5ba629ad5f81">
  <xsd:schema xmlns:xsd="http://www.w3.org/2001/XMLSchema" xmlns:xs="http://www.w3.org/2001/XMLSchema" xmlns:p="http://schemas.microsoft.com/office/2006/metadata/properties" xmlns:ns2="d36f68a5-30f3-4b31-954f-3a40ff08e79e" xmlns:ns3="135d7a37-907c-4d13-b4e7-1b2c57e07583" targetNamespace="http://schemas.microsoft.com/office/2006/metadata/properties" ma:root="true" ma:fieldsID="5b7cf4e7549344156496e56684930d81" ns2:_="" ns3:_="">
    <xsd:import namespace="d36f68a5-30f3-4b31-954f-3a40ff08e79e"/>
    <xsd:import namespace="135d7a37-907c-4d13-b4e7-1b2c57e0758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6f68a5-30f3-4b31-954f-3a40ff08e7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1d02903-b2f6-4487-a9c0-07fc2e58451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35d7a37-907c-4d13-b4e7-1b2c57e0758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4a6561f-1dba-4c52-9e22-ad00311a6ba0}" ma:internalName="TaxCatchAll" ma:showField="CatchAllData" ma:web="135d7a37-907c-4d13-b4e7-1b2c57e0758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36f68a5-30f3-4b31-954f-3a40ff08e79e">
      <Terms xmlns="http://schemas.microsoft.com/office/infopath/2007/PartnerControls"/>
    </lcf76f155ced4ddcb4097134ff3c332f>
    <TaxCatchAll xmlns="135d7a37-907c-4d13-b4e7-1b2c57e07583" xsi:nil="true"/>
  </documentManagement>
</p:properties>
</file>

<file path=customXml/itemProps1.xml><?xml version="1.0" encoding="utf-8"?>
<ds:datastoreItem xmlns:ds="http://schemas.openxmlformats.org/officeDocument/2006/customXml" ds:itemID="{EBCB668B-32A2-4523-8344-4A86BFA2B67E}">
  <ds:schemaRefs>
    <ds:schemaRef ds:uri="http://schemas.microsoft.com/sharepoint/v3/contenttype/forms"/>
  </ds:schemaRefs>
</ds:datastoreItem>
</file>

<file path=customXml/itemProps2.xml><?xml version="1.0" encoding="utf-8"?>
<ds:datastoreItem xmlns:ds="http://schemas.openxmlformats.org/officeDocument/2006/customXml" ds:itemID="{E9450CB9-074B-4866-ACC9-BF4A00A0B904}"/>
</file>

<file path=customXml/itemProps3.xml><?xml version="1.0" encoding="utf-8"?>
<ds:datastoreItem xmlns:ds="http://schemas.openxmlformats.org/officeDocument/2006/customXml" ds:itemID="{4765D961-0969-429A-B9FF-F752C37C088E}">
  <ds:schemaRefs>
    <ds:schemaRef ds:uri="http://schemas.microsoft.com/office/infopath/2007/PartnerControls"/>
    <ds:schemaRef ds:uri="http://purl.org/dc/elements/1.1/"/>
    <ds:schemaRef ds:uri="http://schemas.openxmlformats.org/package/2006/metadata/core-properties"/>
    <ds:schemaRef ds:uri="http://schemas.microsoft.com/office/2006/metadata/properties"/>
    <ds:schemaRef ds:uri="20f7de58-d4dc-4f98-b246-7303cb947730"/>
    <ds:schemaRef ds:uri="http://schemas.microsoft.com/office/2006/documentManagement/types"/>
    <ds:schemaRef ds:uri="0c85c1c1-8fb7-43b9-ae39-6a77fbef1837"/>
    <ds:schemaRef ds:uri="http://www.w3.org/XML/1998/namespac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724</TotalTime>
  <Words>1172</Words>
  <Application>Microsoft Office PowerPoint</Application>
  <PresentationFormat>On-screen Show (4:3)</PresentationFormat>
  <Paragraphs>157</Paragraphs>
  <Slides>17</Slides>
  <Notes>15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17</vt:i4>
      </vt:variant>
    </vt:vector>
  </HeadingPairs>
  <TitlesOfParts>
    <vt:vector size="26" baseType="lpstr">
      <vt:lpstr>Arial</vt:lpstr>
      <vt:lpstr>Calibri</vt:lpstr>
      <vt:lpstr>Calibri Light</vt:lpstr>
      <vt:lpstr>Twinkl</vt:lpstr>
      <vt:lpstr>SassoonInfant</vt:lpstr>
      <vt:lpstr>Roboto</vt:lpstr>
      <vt:lpstr>SassoonCRInfant</vt:lpstr>
      <vt:lpstr>Disclaimers/Guidance</vt:lpstr>
      <vt:lpstr>Office Theme</vt:lpstr>
      <vt:lpstr>Welcome to Year 1</vt:lpstr>
      <vt:lpstr>Staff</vt:lpstr>
      <vt:lpstr>The Park Hill Family in Year 1</vt:lpstr>
      <vt:lpstr>Data Collection</vt:lpstr>
      <vt:lpstr>Attendance</vt:lpstr>
      <vt:lpstr>Arrival and Collection</vt:lpstr>
      <vt:lpstr>Behaviour</vt:lpstr>
      <vt:lpstr>Belongings</vt:lpstr>
      <vt:lpstr>Uniform</vt:lpstr>
      <vt:lpstr>Homework</vt:lpstr>
      <vt:lpstr>Phonics Screening Check</vt:lpstr>
      <vt:lpstr>Reading</vt:lpstr>
      <vt:lpstr>Writing</vt:lpstr>
      <vt:lpstr>Maths</vt:lpstr>
      <vt:lpstr>Science</vt:lpstr>
      <vt:lpstr>The Wider Curriculum</vt:lpstr>
      <vt:lpstr>A final note…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Lisa Milman</cp:lastModifiedBy>
  <cp:revision>85</cp:revision>
  <dcterms:created xsi:type="dcterms:W3CDTF">2019-06-05T08:15:39Z</dcterms:created>
  <dcterms:modified xsi:type="dcterms:W3CDTF">2026-09-04T07:58:27Z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0x010100A050C3833360AA47A2E10ED930F094EE</vt:lpwstr>
  </property>
  <property fmtid="{D5CDD505-2E9C-101B-9397-08002B2CF9AE}" pid="3" name="MediaServiceImageTags">
    <vt:lpwstr/>
  </property>
</Properties>
</file>