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4"/>
    <p:sldMasterId id="2147483673" r:id="rId5"/>
  </p:sldMasterIdLst>
  <p:notesMasterIdLst>
    <p:notesMasterId r:id="rId22"/>
  </p:notesMasterIdLst>
  <p:handoutMasterIdLst>
    <p:handoutMasterId r:id="rId23"/>
  </p:handoutMasterIdLst>
  <p:sldIdLst>
    <p:sldId id="264" r:id="rId6"/>
    <p:sldId id="265" r:id="rId7"/>
    <p:sldId id="266" r:id="rId8"/>
    <p:sldId id="278" r:id="rId9"/>
    <p:sldId id="267" r:id="rId10"/>
    <p:sldId id="277" r:id="rId11"/>
    <p:sldId id="271" r:id="rId12"/>
    <p:sldId id="268" r:id="rId13"/>
    <p:sldId id="269" r:id="rId14"/>
    <p:sldId id="270" r:id="rId15"/>
    <p:sldId id="272" r:id="rId16"/>
    <p:sldId id="273" r:id="rId17"/>
    <p:sldId id="274" r:id="rId18"/>
    <p:sldId id="275" r:id="rId19"/>
    <p:sldId id="276" r:id="rId20"/>
    <p:sldId id="279" r:id="rId21"/>
  </p:sldIdLst>
  <p:sldSz cx="9144000" cy="6858000" type="screen4x3"/>
  <p:notesSz cx="6858000" cy="9144000"/>
  <p:embeddedFontLst>
    <p:embeddedFont>
      <p:font typeface="Roboto" panose="02000000000000000000" pitchFamily="2" charset="0"/>
      <p:regular r:id="rId24"/>
      <p:bold r:id="rId25"/>
      <p:italic r:id="rId26"/>
      <p:boldItalic r:id="rId27"/>
    </p:embeddedFont>
    <p:embeddedFont>
      <p:font typeface="SassoonInfant" panose="02000503040000020003" charset="0"/>
      <p:regular r:id="rId28"/>
      <p:bold r:id="rId29"/>
    </p:embeddedFont>
    <p:embeddedFont>
      <p:font typeface="Twinkl" panose="020B0604020202020204" charset="0"/>
      <p:regular r:id="rId30"/>
      <p:bold r:id="rId3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AD1BE"/>
    <a:srgbClr val="647266"/>
    <a:srgbClr val="7E9081"/>
    <a:srgbClr val="9DB09E"/>
    <a:srgbClr val="EFDFD5"/>
    <a:srgbClr val="21A6F9"/>
    <a:srgbClr val="4DB1E3"/>
    <a:srgbClr val="E34192"/>
    <a:srgbClr val="18A0DB"/>
    <a:srgbClr val="DE1E5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0BA13B-7BEF-99B7-724E-D39D7F5CB0E4}" v="1" dt="2026-09-03T15:08:17.624"/>
    <p1510:client id="{EA6852B3-1FF6-5287-26ED-C17363DD1DD4}" v="150" dt="2026-09-03T13:33:09.8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04" autoAdjust="0"/>
    <p:restoredTop sz="85882" autoAdjust="0"/>
  </p:normalViewPr>
  <p:slideViewPr>
    <p:cSldViewPr snapToGrid="0" showGuides="1">
      <p:cViewPr varScale="1">
        <p:scale>
          <a:sx n="71" d="100"/>
          <a:sy n="71" d="100"/>
        </p:scale>
        <p:origin x="1771" y="4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font" Target="fonts/font3.fntdata"/><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font" Target="fonts/font6.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1.fntdata"/><Relationship Id="rId32" Type="http://schemas.openxmlformats.org/officeDocument/2006/relationships/presProps" Target="pres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handoutMaster" Target="handoutMasters/handoutMaster1.xml"/><Relationship Id="rId28" Type="http://schemas.openxmlformats.org/officeDocument/2006/relationships/font" Target="fonts/font5.fntdata"/><Relationship Id="rId36" Type="http://schemas.microsoft.com/office/2015/10/relationships/revisionInfo" Target="revisionInfo.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font" Target="fonts/font8.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 Id="rId8" Type="http://schemas.openxmlformats.org/officeDocument/2006/relationships/slide" Target="slides/slide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06/09/2026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06/09/2026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A521341-850D-40E1-BB3D-87946DC9B06D}" type="slidenum">
              <a:rPr lang="en-GB" smtClean="0"/>
              <a:t>2</a:t>
            </a:fld>
            <a:endParaRPr lang="en-GB"/>
          </a:p>
        </p:txBody>
      </p:sp>
    </p:spTree>
    <p:extLst>
      <p:ext uri="{BB962C8B-B14F-4D97-AF65-F5344CB8AC3E}">
        <p14:creationId xmlns:p14="http://schemas.microsoft.com/office/powerpoint/2010/main" val="37502864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What</a:t>
            </a:r>
            <a:r>
              <a:rPr lang="en-GB" baseline="0" dirty="0"/>
              <a:t> will it be like to be a child in your class?</a:t>
            </a:r>
          </a:p>
          <a:p>
            <a:r>
              <a:rPr lang="en-GB" baseline="0" dirty="0"/>
              <a:t>What will the ethos be like?</a:t>
            </a:r>
          </a:p>
          <a:p>
            <a:pPr marL="171450" indent="-171450">
              <a:buFont typeface="Arial" panose="020B0604020202020204" pitchFamily="34" charset="0"/>
              <a:buChar char="•"/>
            </a:pPr>
            <a:r>
              <a:rPr lang="en-GB" baseline="0" dirty="0"/>
              <a:t>Supportive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t>A partnership</a:t>
            </a:r>
          </a:p>
          <a:p>
            <a:pPr marL="171450" indent="-171450">
              <a:buFont typeface="Arial" panose="020B0604020202020204" pitchFamily="34" charset="0"/>
              <a:buChar char="•"/>
            </a:pPr>
            <a:r>
              <a:rPr lang="en-GB" baseline="0" dirty="0"/>
              <a:t>Engaging – we’ll have fun!</a:t>
            </a:r>
          </a:p>
          <a:p>
            <a:pPr marL="171450" indent="-171450">
              <a:buFont typeface="Arial" panose="020B0604020202020204" pitchFamily="34" charset="0"/>
              <a:buChar char="•"/>
            </a:pPr>
            <a:r>
              <a:rPr lang="en-GB" baseline="0" dirty="0"/>
              <a:t>High expectations – achieve potential – will push but it’s because you want the best…</a:t>
            </a:r>
          </a:p>
          <a:p>
            <a:pPr marL="0" indent="0">
              <a:buFont typeface="Arial" panose="020B0604020202020204" pitchFamily="34" charset="0"/>
              <a:buNone/>
            </a:pPr>
            <a:r>
              <a:rPr lang="en-GB" baseline="0" dirty="0"/>
              <a:t>Tell parents how important good behaviour is within your classroom and how consistent and fair you will be.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3</a:t>
            </a:fld>
            <a:endParaRPr lang="en-GB"/>
          </a:p>
        </p:txBody>
      </p:sp>
    </p:spTree>
    <p:extLst>
      <p:ext uri="{BB962C8B-B14F-4D97-AF65-F5344CB8AC3E}">
        <p14:creationId xmlns:p14="http://schemas.microsoft.com/office/powerpoint/2010/main" val="27191554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4</a:t>
            </a:fld>
            <a:endParaRPr lang="en-GB"/>
          </a:p>
        </p:txBody>
      </p:sp>
    </p:spTree>
    <p:extLst>
      <p:ext uri="{BB962C8B-B14F-4D97-AF65-F5344CB8AC3E}">
        <p14:creationId xmlns:p14="http://schemas.microsoft.com/office/powerpoint/2010/main" val="207175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What</a:t>
            </a:r>
            <a:r>
              <a:rPr lang="en-GB" baseline="0" dirty="0"/>
              <a:t> will good attendance mean the children in your class receive?</a:t>
            </a:r>
          </a:p>
          <a:p>
            <a:pPr marL="171450" indent="-171450">
              <a:buFont typeface="Arial" panose="020B0604020202020204" pitchFamily="34" charset="0"/>
              <a:buChar char="•"/>
            </a:pPr>
            <a:r>
              <a:rPr lang="en-GB" baseline="0" dirty="0"/>
              <a:t>Tell them Dawn is lovely but joke about not wanting her at the door!</a:t>
            </a:r>
          </a:p>
          <a:p>
            <a:pPr marL="0" indent="0">
              <a:buFont typeface="Arial" panose="020B0604020202020204" pitchFamily="34" charset="0"/>
              <a:buNone/>
            </a:pPr>
            <a:r>
              <a:rPr lang="en-GB" baseline="0" dirty="0"/>
              <a:t>**190 school days = 100%    10 days = 95%     19 days = 90%      29 days = 85%      </a:t>
            </a:r>
          </a:p>
        </p:txBody>
      </p:sp>
      <p:sp>
        <p:nvSpPr>
          <p:cNvPr id="4" name="Slide Number Placeholder 3"/>
          <p:cNvSpPr>
            <a:spLocks noGrp="1"/>
          </p:cNvSpPr>
          <p:nvPr>
            <p:ph type="sldNum" sz="quarter" idx="10"/>
          </p:nvPr>
        </p:nvSpPr>
        <p:spPr/>
        <p:txBody>
          <a:bodyPr/>
          <a:lstStyle/>
          <a:p>
            <a:fld id="{FA521341-850D-40E1-BB3D-87946DC9B06D}" type="slidenum">
              <a:rPr lang="en-GB" smtClean="0"/>
              <a:t>5</a:t>
            </a:fld>
            <a:endParaRPr lang="en-GB"/>
          </a:p>
        </p:txBody>
      </p:sp>
    </p:spTree>
    <p:extLst>
      <p:ext uri="{BB962C8B-B14F-4D97-AF65-F5344CB8AC3E}">
        <p14:creationId xmlns:p14="http://schemas.microsoft.com/office/powerpoint/2010/main" val="42291486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p:txBody>
      </p:sp>
      <p:sp>
        <p:nvSpPr>
          <p:cNvPr id="4" name="Slide Number Placeholder 3"/>
          <p:cNvSpPr>
            <a:spLocks noGrp="1"/>
          </p:cNvSpPr>
          <p:nvPr>
            <p:ph type="sldNum" sz="quarter" idx="10"/>
          </p:nvPr>
        </p:nvSpPr>
        <p:spPr/>
        <p:txBody>
          <a:bodyPr/>
          <a:lstStyle/>
          <a:p>
            <a:fld id="{FA521341-850D-40E1-BB3D-87946DC9B06D}" type="slidenum">
              <a:rPr lang="en-GB" smtClean="0"/>
              <a:t>6</a:t>
            </a:fld>
            <a:endParaRPr lang="en-GB"/>
          </a:p>
        </p:txBody>
      </p:sp>
    </p:spTree>
    <p:extLst>
      <p:ext uri="{BB962C8B-B14F-4D97-AF65-F5344CB8AC3E}">
        <p14:creationId xmlns:p14="http://schemas.microsoft.com/office/powerpoint/2010/main" val="29196049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Quickly</a:t>
            </a:r>
            <a:r>
              <a:rPr lang="en-GB" baseline="0" dirty="0"/>
              <a:t> r</a:t>
            </a:r>
            <a:r>
              <a:rPr lang="en-GB" dirty="0"/>
              <a:t>eview the Behaviour Policy</a:t>
            </a:r>
            <a:r>
              <a:rPr lang="en-GB" baseline="0" dirty="0"/>
              <a:t> – emphasise reward and acknowledgement.</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7</a:t>
            </a:fld>
            <a:endParaRPr lang="en-GB"/>
          </a:p>
        </p:txBody>
      </p:sp>
    </p:spTree>
    <p:extLst>
      <p:ext uri="{BB962C8B-B14F-4D97-AF65-F5344CB8AC3E}">
        <p14:creationId xmlns:p14="http://schemas.microsoft.com/office/powerpoint/2010/main" val="22433329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8</a:t>
            </a:fld>
            <a:endParaRPr lang="en-GB"/>
          </a:p>
        </p:txBody>
      </p:sp>
    </p:spTree>
    <p:extLst>
      <p:ext uri="{BB962C8B-B14F-4D97-AF65-F5344CB8AC3E}">
        <p14:creationId xmlns:p14="http://schemas.microsoft.com/office/powerpoint/2010/main" val="3567586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Offer – children can leave spare clothes on their pegs.</a:t>
            </a:r>
          </a:p>
        </p:txBody>
      </p:sp>
      <p:sp>
        <p:nvSpPr>
          <p:cNvPr id="4" name="Slide Number Placeholder 3"/>
          <p:cNvSpPr>
            <a:spLocks noGrp="1"/>
          </p:cNvSpPr>
          <p:nvPr>
            <p:ph type="sldNum" sz="quarter" idx="10"/>
          </p:nvPr>
        </p:nvSpPr>
        <p:spPr/>
        <p:txBody>
          <a:bodyPr/>
          <a:lstStyle/>
          <a:p>
            <a:fld id="{FA521341-850D-40E1-BB3D-87946DC9B06D}" type="slidenum">
              <a:rPr lang="en-GB" smtClean="0"/>
              <a:t>9</a:t>
            </a:fld>
            <a:endParaRPr lang="en-GB"/>
          </a:p>
        </p:txBody>
      </p:sp>
    </p:spTree>
    <p:extLst>
      <p:ext uri="{BB962C8B-B14F-4D97-AF65-F5344CB8AC3E}">
        <p14:creationId xmlns:p14="http://schemas.microsoft.com/office/powerpoint/2010/main" val="35429466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200" b="1" dirty="0">
                <a:ea typeface="Roboto" panose="02000000000000000000" pitchFamily="2" charset="0"/>
              </a:rPr>
              <a:t>We know how valuable time at home is. Although teachers might set a one-off project now and then, we only expect the above as a minimum.</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10</a:t>
            </a:fld>
            <a:endParaRPr lang="en-GB"/>
          </a:p>
        </p:txBody>
      </p:sp>
    </p:spTree>
    <p:extLst>
      <p:ext uri="{BB962C8B-B14F-4D97-AF65-F5344CB8AC3E}">
        <p14:creationId xmlns:p14="http://schemas.microsoft.com/office/powerpoint/2010/main" val="32873085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Reading for pleasure – RWI for those who still need it – Reading dogs – EVERY day!!</a:t>
            </a:r>
          </a:p>
        </p:txBody>
      </p:sp>
      <p:sp>
        <p:nvSpPr>
          <p:cNvPr id="4" name="Slide Number Placeholder 3"/>
          <p:cNvSpPr>
            <a:spLocks noGrp="1"/>
          </p:cNvSpPr>
          <p:nvPr>
            <p:ph type="sldNum" sz="quarter" idx="10"/>
          </p:nvPr>
        </p:nvSpPr>
        <p:spPr/>
        <p:txBody>
          <a:bodyPr/>
          <a:lstStyle/>
          <a:p>
            <a:fld id="{FA521341-850D-40E1-BB3D-87946DC9B06D}" type="slidenum">
              <a:rPr lang="en-GB" smtClean="0"/>
              <a:t>11</a:t>
            </a:fld>
            <a:endParaRPr lang="en-GB"/>
          </a:p>
        </p:txBody>
      </p:sp>
    </p:spTree>
    <p:extLst>
      <p:ext uri="{BB962C8B-B14F-4D97-AF65-F5344CB8AC3E}">
        <p14:creationId xmlns:p14="http://schemas.microsoft.com/office/powerpoint/2010/main" val="42324357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Different types of writing – find errors in their own work – NEVER just take first thought</a:t>
            </a:r>
          </a:p>
          <a:p>
            <a:pPr marL="0" indent="0">
              <a:buFont typeface="Arial" panose="020B0604020202020204" pitchFamily="34" charset="0"/>
              <a:buNone/>
            </a:pPr>
            <a:r>
              <a:rPr lang="en-GB" b="1" dirty="0"/>
              <a:t>**HANDWRITING AND SPELLING LESSONS EACH WEEK</a:t>
            </a:r>
          </a:p>
        </p:txBody>
      </p:sp>
      <p:sp>
        <p:nvSpPr>
          <p:cNvPr id="4" name="Slide Number Placeholder 3"/>
          <p:cNvSpPr>
            <a:spLocks noGrp="1"/>
          </p:cNvSpPr>
          <p:nvPr>
            <p:ph type="sldNum" sz="quarter" idx="10"/>
          </p:nvPr>
        </p:nvSpPr>
        <p:spPr/>
        <p:txBody>
          <a:bodyPr/>
          <a:lstStyle/>
          <a:p>
            <a:fld id="{FA521341-850D-40E1-BB3D-87946DC9B06D}" type="slidenum">
              <a:rPr lang="en-GB" smtClean="0"/>
              <a:t>12</a:t>
            </a:fld>
            <a:endParaRPr lang="en-GB"/>
          </a:p>
        </p:txBody>
      </p:sp>
    </p:spTree>
    <p:extLst>
      <p:ext uri="{BB962C8B-B14F-4D97-AF65-F5344CB8AC3E}">
        <p14:creationId xmlns:p14="http://schemas.microsoft.com/office/powerpoint/2010/main" val="18204255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**TT Rockstars – </a:t>
            </a:r>
            <a:r>
              <a:rPr lang="en-GB" dirty="0" err="1"/>
              <a:t>MathShed</a:t>
            </a:r>
            <a:r>
              <a:rPr lang="en-GB" dirty="0"/>
              <a:t> – Arithmetic tests</a:t>
            </a:r>
          </a:p>
          <a:p>
            <a:pPr marL="0" indent="0">
              <a:buFont typeface="Arial" panose="020B0604020202020204" pitchFamily="34" charset="0"/>
              <a:buNone/>
            </a:pP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13</a:t>
            </a:fld>
            <a:endParaRPr lang="en-GB"/>
          </a:p>
        </p:txBody>
      </p:sp>
    </p:spTree>
    <p:extLst>
      <p:ext uri="{BB962C8B-B14F-4D97-AF65-F5344CB8AC3E}">
        <p14:creationId xmlns:p14="http://schemas.microsoft.com/office/powerpoint/2010/main" val="161182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Three key objectives for year group…</a:t>
            </a:r>
          </a:p>
        </p:txBody>
      </p:sp>
      <p:sp>
        <p:nvSpPr>
          <p:cNvPr id="4" name="Slide Number Placeholder 3"/>
          <p:cNvSpPr>
            <a:spLocks noGrp="1"/>
          </p:cNvSpPr>
          <p:nvPr>
            <p:ph type="sldNum" sz="quarter" idx="10"/>
          </p:nvPr>
        </p:nvSpPr>
        <p:spPr/>
        <p:txBody>
          <a:bodyPr/>
          <a:lstStyle/>
          <a:p>
            <a:fld id="{FA521341-850D-40E1-BB3D-87946DC9B06D}" type="slidenum">
              <a:rPr lang="en-GB" smtClean="0"/>
              <a:t>14</a:t>
            </a:fld>
            <a:endParaRPr lang="en-GB"/>
          </a:p>
        </p:txBody>
      </p:sp>
    </p:spTree>
    <p:extLst>
      <p:ext uri="{BB962C8B-B14F-4D97-AF65-F5344CB8AC3E}">
        <p14:creationId xmlns:p14="http://schemas.microsoft.com/office/powerpoint/2010/main" val="415080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List some topics from PKC</a:t>
            </a:r>
          </a:p>
        </p:txBody>
      </p:sp>
      <p:sp>
        <p:nvSpPr>
          <p:cNvPr id="4" name="Slide Number Placeholder 3"/>
          <p:cNvSpPr>
            <a:spLocks noGrp="1"/>
          </p:cNvSpPr>
          <p:nvPr>
            <p:ph type="sldNum" sz="quarter" idx="10"/>
          </p:nvPr>
        </p:nvSpPr>
        <p:spPr/>
        <p:txBody>
          <a:bodyPr/>
          <a:lstStyle/>
          <a:p>
            <a:fld id="{FA521341-850D-40E1-BB3D-87946DC9B06D}" type="slidenum">
              <a:rPr lang="en-GB" smtClean="0"/>
              <a:t>15</a:t>
            </a:fld>
            <a:endParaRPr lang="en-GB"/>
          </a:p>
        </p:txBody>
      </p:sp>
    </p:spTree>
    <p:extLst>
      <p:ext uri="{BB962C8B-B14F-4D97-AF65-F5344CB8AC3E}">
        <p14:creationId xmlns:p14="http://schemas.microsoft.com/office/powerpoint/2010/main" val="417226279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What</a:t>
            </a:r>
            <a:r>
              <a:rPr lang="en-GB" baseline="0" dirty="0"/>
              <a:t> are you most excited about for the following year?</a:t>
            </a:r>
          </a:p>
          <a:p>
            <a:pPr marL="0" indent="0">
              <a:buFont typeface="Arial" panose="020B0604020202020204" pitchFamily="34" charset="0"/>
              <a:buNone/>
            </a:pPr>
            <a:r>
              <a:rPr lang="en-GB" baseline="0" dirty="0"/>
              <a:t>Final words to show families you care, are ambitious for their children and give them a sense of “who you are.”</a:t>
            </a:r>
            <a:endParaRPr lang="en-GB" dirty="0"/>
          </a:p>
        </p:txBody>
      </p:sp>
      <p:sp>
        <p:nvSpPr>
          <p:cNvPr id="4" name="Slide Number Placeholder 3"/>
          <p:cNvSpPr>
            <a:spLocks noGrp="1"/>
          </p:cNvSpPr>
          <p:nvPr>
            <p:ph type="sldNum" sz="quarter" idx="10"/>
          </p:nvPr>
        </p:nvSpPr>
        <p:spPr/>
        <p:txBody>
          <a:bodyPr/>
          <a:lstStyle/>
          <a:p>
            <a:fld id="{FA521341-850D-40E1-BB3D-87946DC9B06D}" type="slidenum">
              <a:rPr lang="en-GB" smtClean="0"/>
              <a:t>16</a:t>
            </a:fld>
            <a:endParaRPr lang="en-GB"/>
          </a:p>
        </p:txBody>
      </p:sp>
    </p:spTree>
    <p:extLst>
      <p:ext uri="{BB962C8B-B14F-4D97-AF65-F5344CB8AC3E}">
        <p14:creationId xmlns:p14="http://schemas.microsoft.com/office/powerpoint/2010/main" val="188630502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D6CAF-4034-4B8F-8B79-2E0D508C0444}"/>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DED932E8-CA4C-4C22-AC1C-7E123A950F3B}"/>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B055231-6DCE-4F70-925C-6EE430BBF9E2}"/>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2FA3F12F-DED0-486E-90FB-85493498BB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2148067-111B-49C4-95BB-1920932A91F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447543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5FA151-2C3D-43DF-A324-51EEE3DB116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1C53ED8-CB40-43BF-813D-5999A9CFB71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7C117-8EE4-401A-AF57-32F126CD3FC9}"/>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C86ABA45-4320-475B-BC91-2E8EDCE2CE8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1C04A64-0D8D-4872-A328-155D9CE735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0892237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0E76BF-1E71-4944-AA77-F6043FE4D922}"/>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46001D8-0C05-4526-A406-830EEC4E8CC7}"/>
              </a:ext>
            </a:extLst>
          </p:cNvPr>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AD17A1-37C5-4701-AABA-85F6C67CB7D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5B956183-71E8-45DC-8D66-D29D089267C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CE0720-34FC-4DC3-8AD3-3BF36304EBD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053970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35E03-EEB7-4D85-8B92-7FBF8681995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19E2952-2660-4BED-8DA6-352BAF8E92FF}"/>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8A52250-4782-4B04-87A2-72481BF34B44}"/>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213D987-0DEA-442E-90E0-76395FD05E3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B68367A6-E6A9-440D-9D18-FFB3E3CC35F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06166F6-630F-41B8-971D-823E93A6D98E}"/>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41371368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C4BF02-6912-4699-94AB-B94BC9AD6326}"/>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C44CDDC-1B84-43AF-808F-A27914C8A5B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9ACE251-AACA-4BE1-930C-5D5E553176EC}"/>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6E760D8-788A-4CB2-A33C-3EFA870E2305}"/>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CA958BEF-E623-4997-8067-3AF9C63378DE}"/>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F71FBEC-4952-4A34-8062-298954718834}"/>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8" name="Footer Placeholder 7">
            <a:extLst>
              <a:ext uri="{FF2B5EF4-FFF2-40B4-BE49-F238E27FC236}">
                <a16:creationId xmlns:a16="http://schemas.microsoft.com/office/drawing/2014/main" id="{43E75496-485B-430B-B31A-91D03746129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19330AD-BD83-4B05-A59F-DC4150D55187}"/>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28292404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786AD-D03B-4CEA-A343-F109C09E577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F7F8412-8170-463E-B043-E7F0525B4206}"/>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4" name="Footer Placeholder 3">
            <a:extLst>
              <a:ext uri="{FF2B5EF4-FFF2-40B4-BE49-F238E27FC236}">
                <a16:creationId xmlns:a16="http://schemas.microsoft.com/office/drawing/2014/main" id="{29FCBF54-1E46-4C66-82A9-FA258047DB5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2074A6F-9449-4D01-B48D-48DFFD96D1F4}"/>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73116272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2677F60-2DF9-4296-AC30-A434E9513601}"/>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3" name="Footer Placeholder 2">
            <a:extLst>
              <a:ext uri="{FF2B5EF4-FFF2-40B4-BE49-F238E27FC236}">
                <a16:creationId xmlns:a16="http://schemas.microsoft.com/office/drawing/2014/main" id="{B768C8ED-1A1E-4B95-A705-109A8DA79E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C4865D-1CFF-4363-9E6C-3F72B690230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49850567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829E2A-D7ED-4F67-9DD6-7E50A8AAE690}"/>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566A179-3220-49A6-8987-DDD52778812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F8C16602-647B-4844-A18C-F7B696413E98}"/>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A84614C-5C87-4123-B6C9-37067A5ED5CF}"/>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489F7E61-0AB1-4EAC-A2AA-0E89DAB5ED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1258176-E72C-4503-86EF-BC94E816B64C}"/>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621074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02308-2C84-4AC7-97CE-C66EFA3EE9C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095193A-6FD2-477D-9AB0-54A3EF532713}"/>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238CE3D4-54A0-461C-B456-C54913EFE782}"/>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82019D3-4226-44F6-B22B-5A12C260B4EE}"/>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6" name="Footer Placeholder 5">
            <a:extLst>
              <a:ext uri="{FF2B5EF4-FFF2-40B4-BE49-F238E27FC236}">
                <a16:creationId xmlns:a16="http://schemas.microsoft.com/office/drawing/2014/main" id="{0A8C0125-DF39-4A78-8FA8-254FE3967A4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530918C-5E2A-4762-820B-BDBA81D2C356}"/>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157363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EF829C-5B27-4587-8902-24AFF8A7F49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9DFD5C2-D572-4DD6-BC6F-28C2C05A08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DC8C06-A1E6-4C61-8DF6-F8AD3C4964FA}"/>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BBDAF576-1EA2-4DCD-9C31-BD8E45F61D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F722E8-04E0-49A4-AE91-DA09038DA253}"/>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7407172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A98B2C-B0D1-4277-8E96-1AC88297596C}"/>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B176FBF-5545-4E8A-BD99-C6DCDE20DF99}"/>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E07F04-6C7E-4945-A5DE-FDDDCA924A18}"/>
              </a:ext>
            </a:extLst>
          </p:cNvPr>
          <p:cNvSpPr>
            <a:spLocks noGrp="1"/>
          </p:cNvSpPr>
          <p:nvPr>
            <p:ph type="dt" sz="half" idx="10"/>
          </p:nvPr>
        </p:nvSpPr>
        <p:spPr/>
        <p:txBody>
          <a:body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78F7D9C7-E2C2-4AB0-BA25-A8F29FCDB2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E036D2B-9627-4F34-B1BF-0BF9E1662111}"/>
              </a:ext>
            </a:extLst>
          </p:cNvPr>
          <p:cNvSpPr>
            <a:spLocks noGrp="1"/>
          </p:cNvSpPr>
          <p:nvPr>
            <p:ph type="sldNum" sz="quarter" idx="12"/>
          </p:nvPr>
        </p:nvSpPr>
        <p:spPr/>
        <p:txBody>
          <a:bodyPr/>
          <a:lstStyle/>
          <a:p>
            <a:fld id="{F318AE6F-CB24-40B6-8F95-9DD07DE3C361}" type="slidenum">
              <a:rPr lang="en-GB" smtClean="0"/>
              <a:t>‹#›</a:t>
            </a:fld>
            <a:endParaRPr lang="en-GB"/>
          </a:p>
        </p:txBody>
      </p:sp>
    </p:spTree>
    <p:extLst>
      <p:ext uri="{BB962C8B-B14F-4D97-AF65-F5344CB8AC3E}">
        <p14:creationId xmlns:p14="http://schemas.microsoft.com/office/powerpoint/2010/main" val="39132634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US" dirty="0"/>
              <a:t>Click to edit Master title style</a:t>
            </a:r>
            <a:endParaRPr lang="en-GB" dirty="0"/>
          </a:p>
        </p:txBody>
      </p:sp>
      <p:pic>
        <p:nvPicPr>
          <p:cNvPr id="20" name="Picture 19" descr="Background pattern&#10;&#10;Description automatically generated">
            <a:extLst>
              <a:ext uri="{FF2B5EF4-FFF2-40B4-BE49-F238E27FC236}">
                <a16:creationId xmlns:a16="http://schemas.microsoft.com/office/drawing/2014/main" id="{AD389A88-64B0-4DBF-BB94-B3B7A105EB6A}"/>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t="1219" b="770"/>
          <a:stretch/>
        </p:blipFill>
        <p:spPr>
          <a:xfrm>
            <a:off x="0" y="0"/>
            <a:ext cx="9144000" cy="6858000"/>
          </a:xfrm>
          <a:prstGeom prst="rect">
            <a:avLst/>
          </a:prstGeom>
        </p:spPr>
      </p:pic>
    </p:spTree>
    <p:extLst>
      <p:ext uri="{BB962C8B-B14F-4D97-AF65-F5344CB8AC3E}">
        <p14:creationId xmlns:p14="http://schemas.microsoft.com/office/powerpoint/2010/main" val="7004617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sp>
        <p:nvSpPr>
          <p:cNvPr id="4" name="Rectangle 3">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6" Type="http://schemas.openxmlformats.org/officeDocument/2006/relationships/theme" Target="../theme/theme2.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slideLayout" Target="../slideLayouts/slideLayout2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21A6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F95E809-1C35-455C-AA44-F71F4887921A}"/>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ED9D43D-9899-464F-9284-C0BF8DE82A7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7E3586-914A-409E-A7BE-6ED6FFFFF33F}"/>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4BD47BC6-1287-4364-AD11-63C72F64D528}" type="datetimeFigureOut">
              <a:rPr lang="en-GB" smtClean="0"/>
              <a:t>06/09/2026</a:t>
            </a:fld>
            <a:endParaRPr lang="en-GB"/>
          </a:p>
        </p:txBody>
      </p:sp>
      <p:sp>
        <p:nvSpPr>
          <p:cNvPr id="5" name="Footer Placeholder 4">
            <a:extLst>
              <a:ext uri="{FF2B5EF4-FFF2-40B4-BE49-F238E27FC236}">
                <a16:creationId xmlns:a16="http://schemas.microsoft.com/office/drawing/2014/main" id="{8C88CBF4-527E-4697-A9C2-55D21E1AFEF4}"/>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8C42C16-94FF-4FFA-9D76-02078C60A7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F318AE6F-CB24-40B6-8F95-9DD07DE3C361}" type="slidenum">
              <a:rPr lang="en-GB" smtClean="0"/>
              <a:t>‹#›</a:t>
            </a:fld>
            <a:endParaRPr lang="en-GB"/>
          </a:p>
        </p:txBody>
      </p:sp>
    </p:spTree>
    <p:extLst>
      <p:ext uri="{BB962C8B-B14F-4D97-AF65-F5344CB8AC3E}">
        <p14:creationId xmlns:p14="http://schemas.microsoft.com/office/powerpoint/2010/main" val="309159384"/>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61" r:id="rId13"/>
    <p:sldLayoutId id="2147483663" r:id="rId14"/>
    <p:sldLayoutId id="2147483666" r:id="rId15"/>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7.xml"/><Relationship Id="rId4" Type="http://schemas.openxmlformats.org/officeDocument/2006/relationships/image" Target="../media/image10.jpe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17.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7.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Welcome to Year 3</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0" name="Title">
            <a:extLst>
              <a:ext uri="{FF2B5EF4-FFF2-40B4-BE49-F238E27FC236}">
                <a16:creationId xmlns:a16="http://schemas.microsoft.com/office/drawing/2014/main" id="{812F2ED6-9B21-4862-8C61-6114742632C4}"/>
              </a:ext>
            </a:extLst>
          </p:cNvPr>
          <p:cNvSpPr txBox="1">
            <a:spLocks/>
          </p:cNvSpPr>
          <p:nvPr/>
        </p:nvSpPr>
        <p:spPr>
          <a:xfrm>
            <a:off x="6367549" y="193460"/>
            <a:ext cx="1837661" cy="810163"/>
          </a:xfrm>
          <a:prstGeom prst="roundRect">
            <a:avLst>
              <a:gd name="adj" fmla="val 9641"/>
            </a:avLst>
          </a:prstGeom>
        </p:spPr>
        <p:txBody>
          <a:bodyPr vert="horz" lIns="91440" tIns="45720" rIns="91440" bIns="45720" rtlCol="0" anchor="ctr">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3200" b="1" dirty="0">
                <a:latin typeface="SassoonInfant" panose="02000503040000020003" pitchFamily="2" charset="0"/>
                <a:ea typeface="Roboto" panose="02000000000000000000" pitchFamily="2" charset="0"/>
              </a:rPr>
              <a:t>07.09.25</a:t>
            </a:r>
            <a:endParaRPr lang="en-GB" sz="3200" b="1" dirty="0">
              <a:latin typeface="SassoonInfant" panose="02000503040000020003" pitchFamily="2" charset="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5611091"/>
            <a:ext cx="7144511" cy="59166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Miss M Cox</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34119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1961128" y="2225839"/>
            <a:ext cx="5141420" cy="2840634"/>
          </a:xfrm>
          <a:prstGeom prst="rect">
            <a:avLst/>
          </a:prstGeom>
        </p:spPr>
      </p:pic>
    </p:spTree>
    <p:extLst>
      <p:ext uri="{BB962C8B-B14F-4D97-AF65-F5344CB8AC3E}">
        <p14:creationId xmlns:p14="http://schemas.microsoft.com/office/powerpoint/2010/main" val="12862372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7037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Teacher</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M Cox</a:t>
            </a:r>
          </a:p>
          <a:p>
            <a:pPr>
              <a:lnSpc>
                <a:spcPct val="100000"/>
              </a:lnSpc>
            </a:pPr>
            <a:r>
              <a:rPr lang="en-US" sz="2400" dirty="0">
                <a:latin typeface="SassoonInfant" panose="02000503040000020003" pitchFamily="2" charset="0"/>
                <a:ea typeface="Roboto" panose="02000000000000000000" pitchFamily="2" charset="0"/>
              </a:rPr>
              <a:t>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Staff</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1" name="Title">
            <a:extLst>
              <a:ext uri="{FF2B5EF4-FFF2-40B4-BE49-F238E27FC236}">
                <a16:creationId xmlns:a16="http://schemas.microsoft.com/office/drawing/2014/main" id="{CECABA12-7E7F-4187-BFB7-E4DD4235B767}"/>
              </a:ext>
            </a:extLst>
          </p:cNvPr>
          <p:cNvSpPr txBox="1">
            <a:spLocks/>
          </p:cNvSpPr>
          <p:nvPr/>
        </p:nvSpPr>
        <p:spPr>
          <a:xfrm>
            <a:off x="4880348" y="2104844"/>
            <a:ext cx="3324862" cy="2260351"/>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nSpc>
                <a:spcPct val="100000"/>
              </a:lnSpc>
            </a:pPr>
            <a:r>
              <a:rPr lang="en-US" sz="2400" b="1" dirty="0">
                <a:latin typeface="SassoonInfant" panose="02000503040000020003" pitchFamily="2" charset="0"/>
                <a:ea typeface="Roboto" panose="02000000000000000000" pitchFamily="2" charset="0"/>
              </a:rPr>
              <a:t>Support Staff</a:t>
            </a: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endParaRPr lang="en-US" sz="2400" dirty="0">
              <a:latin typeface="SassoonInfant" panose="02000503040000020003" pitchFamily="2" charset="0"/>
              <a:ea typeface="Roboto" panose="02000000000000000000" pitchFamily="2" charset="0"/>
            </a:endParaRPr>
          </a:p>
          <a:p>
            <a:pPr>
              <a:lnSpc>
                <a:spcPct val="100000"/>
              </a:lnSpc>
            </a:pPr>
            <a:r>
              <a:rPr lang="en-US" sz="2400" dirty="0">
                <a:latin typeface="SassoonInfant" panose="02000503040000020003" pitchFamily="2" charset="0"/>
                <a:ea typeface="Roboto" panose="02000000000000000000" pitchFamily="2" charset="0"/>
              </a:rPr>
              <a:t>Miss J Lawley  </a:t>
            </a:r>
          </a:p>
          <a:p>
            <a:pPr>
              <a:lnSpc>
                <a:spcPct val="100000"/>
              </a:lnSpc>
            </a:pPr>
            <a:r>
              <a:rPr lang="en-GB" sz="2400" b="1" dirty="0">
                <a:ea typeface="Roboto" panose="02000000000000000000" pitchFamily="2" charset="0"/>
              </a:rPr>
              <a:t>   </a:t>
            </a:r>
            <a:endParaRPr lang="en-US" sz="2400" b="1" dirty="0">
              <a:ea typeface="Roboto" panose="02000000000000000000" pitchFamily="2" charset="0"/>
            </a:endParaRPr>
          </a:p>
        </p:txBody>
      </p: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Please talk to any of us if you have any questions or concerns when your child is in our class.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4242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Supportive</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Working in partnership</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Caring</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Fun</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Treated fairly</a:t>
            </a:r>
          </a:p>
          <a:p>
            <a:pPr marL="342900" indent="-342900">
              <a:lnSpc>
                <a:spcPct val="100000"/>
              </a:lnSpc>
              <a:buFont typeface="Arial" panose="020B0604020202020204" pitchFamily="34" charset="0"/>
              <a:buChar char="•"/>
            </a:pPr>
            <a:r>
              <a:rPr lang="en-US" sz="2400" dirty="0">
                <a:latin typeface="SassoonInfant"/>
                <a:ea typeface="Roboto"/>
              </a:rPr>
              <a:t>High expectations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The Park Hill Family</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Our values are at the </a:t>
            </a:r>
            <a:r>
              <a:rPr lang="en-US" sz="2400" b="1" dirty="0" err="1">
                <a:ea typeface="Roboto" panose="02000000000000000000" pitchFamily="2" charset="0"/>
              </a:rPr>
              <a:t>centre</a:t>
            </a:r>
            <a:r>
              <a:rPr lang="en-US" sz="2400" b="1" dirty="0">
                <a:ea typeface="Roboto" panose="02000000000000000000" pitchFamily="2" charset="0"/>
              </a:rPr>
              <a:t> of all we do – R.E.A.C.H.</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050" name="Picture 2" descr="Visiting Teaching Ideas for July 2016: Our Potential for Parenthood ..."/>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72925" y="2047384"/>
            <a:ext cx="1871330" cy="2420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91379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It is really important that we have up-to-date details for each child. </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read the forms sent out carefully and return them as soon as possible.</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Parental responsibility, emergency contacts and medical / dietary needs are really important.</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Data Collection</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remember to return consent forms for trips and food tasting etc.</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81536409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Please contact the school office before the register is taken if your child is absent.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The register is taken at 8.55am and again at 1.00pm.</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will do all we can to support but the Local Authority will become involved if attendance is low.</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“reach” for 95% attendance.</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Attendance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Dawn Thompson is our Attendance Support Worker. She carries out home visits if no contact has been made.</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15971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39529" y="1493783"/>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a:ea typeface="Roboto"/>
              </a:rPr>
              <a:t>Please telephone or email the office if anyone else will be collecting your child.</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Please supervise children before the bell goes – staff will open gates as soon as they can. Children to make their way to class. Any worries or concerns can be given to staff on the gate to pass on, or through letters for children to hand to teachers.</a:t>
            </a:r>
          </a:p>
          <a:p>
            <a:pPr marL="342900" indent="-342900">
              <a:lnSpc>
                <a:spcPct val="100000"/>
              </a:lnSpc>
              <a:buFont typeface="Arial" panose="020B0604020202020204" pitchFamily="34" charset="0"/>
              <a:buChar char="•"/>
            </a:pPr>
            <a:r>
              <a:rPr lang="en-US" sz="2300" dirty="0">
                <a:latin typeface="SassoonInfant"/>
                <a:ea typeface="Roboto"/>
              </a:rPr>
              <a:t>I </a:t>
            </a:r>
            <a:r>
              <a:rPr lang="en-US" sz="2300" dirty="0" err="1">
                <a:latin typeface="SassoonInfant"/>
                <a:ea typeface="Roboto"/>
              </a:rPr>
              <a:t>apologise</a:t>
            </a:r>
            <a:r>
              <a:rPr lang="en-US" sz="2300" dirty="0">
                <a:latin typeface="SassoonInfant"/>
                <a:ea typeface="Roboto"/>
              </a:rPr>
              <a:t> if dismissal takes a while as I get used to new faces!</a:t>
            </a:r>
          </a:p>
        </p:txBody>
      </p:sp>
      <p:sp>
        <p:nvSpPr>
          <p:cNvPr id="21" name="Title"/>
          <p:cNvSpPr>
            <a:spLocks noGrp="1"/>
          </p:cNvSpPr>
          <p:nvPr>
            <p:ph type="title"/>
          </p:nvPr>
        </p:nvSpPr>
        <p:spPr>
          <a:xfrm>
            <a:off x="730853" y="408437"/>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Arrival and Collection</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493783"/>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lnSpc>
                <a:spcPct val="100000"/>
              </a:lnSpc>
            </a:pPr>
            <a:r>
              <a:rPr lang="en-US" sz="2400" b="1" dirty="0">
                <a:latin typeface="Twinkl" panose="020B0604020202020204" charset="0"/>
                <a:ea typeface="Roboto" panose="02000000000000000000" pitchFamily="2" charset="0"/>
              </a:rPr>
              <a:t>A member of staff will be available on the gate or playground for you to ask any questions or share any concerns.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703276"/>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427649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Behaviour</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We really value your support in helping children identify the “right choice.”</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2" name="Picture 1"/>
          <p:cNvPicPr>
            <a:picLocks noChangeAspect="1"/>
          </p:cNvPicPr>
          <p:nvPr/>
        </p:nvPicPr>
        <p:blipFill>
          <a:blip r:embed="rId4"/>
          <a:stretch>
            <a:fillRect/>
          </a:stretch>
        </p:blipFill>
        <p:spPr>
          <a:xfrm>
            <a:off x="1068570" y="2105841"/>
            <a:ext cx="7006855" cy="2316376"/>
          </a:xfrm>
          <a:prstGeom prst="rect">
            <a:avLst/>
          </a:prstGeom>
        </p:spPr>
      </p:pic>
    </p:spTree>
    <p:extLst>
      <p:ext uri="{BB962C8B-B14F-4D97-AF65-F5344CB8AC3E}">
        <p14:creationId xmlns:p14="http://schemas.microsoft.com/office/powerpoint/2010/main" val="31829005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372430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400" b="1" u="sng" dirty="0">
                <a:latin typeface="SassoonInfant" panose="02000503040000020003" pitchFamily="2" charset="0"/>
                <a:ea typeface="Roboto" panose="02000000000000000000" pitchFamily="2" charset="0"/>
              </a:rPr>
              <a:t>Please</a:t>
            </a:r>
            <a:r>
              <a:rPr lang="en-US" sz="2400" dirty="0">
                <a:latin typeface="SassoonInfant" panose="02000503040000020003" pitchFamily="2" charset="0"/>
                <a:ea typeface="Roboto" panose="02000000000000000000" pitchFamily="2" charset="0"/>
              </a:rPr>
              <a:t> label all belongings clearly.</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We encourage children to be responsible for their own equipment.</a:t>
            </a:r>
          </a:p>
          <a:p>
            <a:pPr marL="342900" indent="-342900">
              <a:lnSpc>
                <a:spcPct val="100000"/>
              </a:lnSpc>
              <a:buFont typeface="Arial" panose="020B0604020202020204" pitchFamily="34" charset="0"/>
              <a:buChar char="•"/>
            </a:pPr>
            <a:r>
              <a:rPr lang="en-US" sz="2400" dirty="0">
                <a:latin typeface="SassoonInfant" panose="02000503040000020003" pitchFamily="2" charset="0"/>
                <a:ea typeface="Roboto" panose="02000000000000000000" pitchFamily="2" charset="0"/>
              </a:rPr>
              <a:t>Water or diluted squash.</a:t>
            </a:r>
          </a:p>
          <a:p>
            <a:pPr marL="342900" indent="-342900">
              <a:lnSpc>
                <a:spcPct val="100000"/>
              </a:lnSpc>
              <a:buFont typeface="Arial" panose="020B0604020202020204" pitchFamily="34" charset="0"/>
              <a:buChar char="•"/>
            </a:pPr>
            <a:endParaRPr lang="en-US" sz="24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Belongings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The space on children’s pegs is very narrow. Larger rucksacks will not fit and can fall onto the floor, causing a fire hazard. Please only send necessary equipment.</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cxnSp>
        <p:nvCxnSpPr>
          <p:cNvPr id="8" name="Straight Connector 7">
            <a:extLst>
              <a:ext uri="{FF2B5EF4-FFF2-40B4-BE49-F238E27FC236}">
                <a16:creationId xmlns:a16="http://schemas.microsoft.com/office/drawing/2014/main" id="{60FB9B79-321C-4AC2-8EAD-1578EF3E4252}"/>
              </a:ext>
            </a:extLst>
          </p:cNvPr>
          <p:cNvCxnSpPr>
            <a:cxnSpLocks/>
          </p:cNvCxnSpPr>
          <p:nvPr/>
        </p:nvCxnSpPr>
        <p:spPr>
          <a:xfrm>
            <a:off x="4763737" y="2104845"/>
            <a:ext cx="0" cy="2323131"/>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1026" name="Picture 2" descr="Brilliant Basics Infant Kids School Jumper - Navy | BIG W"/>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643946" y="2167621"/>
            <a:ext cx="2191325" cy="2191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14174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215153" y="1893167"/>
            <a:ext cx="8649147" cy="2963926"/>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Grey or black trousers / skirt.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Black shoes.</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White polo shirt.</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blue jumper.</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Navy tracksuit and white trainers on </a:t>
            </a:r>
            <a:r>
              <a:rPr lang="en-US" sz="2300" dirty="0">
                <a:highlight>
                  <a:srgbClr val="FFFF00"/>
                </a:highlight>
                <a:latin typeface="SassoonInfant" panose="02000503040000020003" pitchFamily="2" charset="0"/>
                <a:ea typeface="Roboto" panose="02000000000000000000" pitchFamily="2" charset="0"/>
              </a:rPr>
              <a:t>PE days. (Tuesday - morning)</a:t>
            </a: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Outdoor clothing, including jackets and footwear for </a:t>
            </a:r>
            <a:r>
              <a:rPr lang="en-US" sz="2300" dirty="0">
                <a:highlight>
                  <a:srgbClr val="00FF00"/>
                </a:highlight>
                <a:latin typeface="SassoonInfant" panose="02000503040000020003" pitchFamily="2" charset="0"/>
                <a:ea typeface="Roboto" panose="02000000000000000000" pitchFamily="2" charset="0"/>
              </a:rPr>
              <a:t>Forest School. (Thursday - afternoon)</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Uniform</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US" sz="2400" b="1" dirty="0">
                <a:ea typeface="Roboto" panose="02000000000000000000" pitchFamily="2" charset="0"/>
              </a:rPr>
              <a:t>On Forest School days, children need spare clothes in case they get very muddy or wet. We don’t want anyone sitting in soggy clothes!</a:t>
            </a: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970045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80644" y="1375258"/>
            <a:ext cx="5638161"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000" b="1" dirty="0">
                <a:latin typeface="SassoonInfant"/>
                <a:ea typeface="Roboto"/>
              </a:rPr>
              <a:t>Homework books </a:t>
            </a:r>
            <a:r>
              <a:rPr lang="en-US" sz="2000" dirty="0">
                <a:latin typeface="SassoonInfant"/>
                <a:ea typeface="Roboto"/>
              </a:rPr>
              <a:t>– every Friday with Arithmetic or Spelling work from that week – hand in by Wednesday.</a:t>
            </a:r>
          </a:p>
          <a:p>
            <a:pPr>
              <a:lnSpc>
                <a:spcPct val="100000"/>
              </a:lnSpc>
            </a:pPr>
            <a:endParaRPr lang="en-US" sz="800" dirty="0">
              <a:latin typeface="SassoonInfant"/>
              <a:ea typeface="Roboto"/>
            </a:endParaRPr>
          </a:p>
          <a:p>
            <a:pPr marL="342900" indent="-342900">
              <a:lnSpc>
                <a:spcPct val="100000"/>
              </a:lnSpc>
              <a:buFont typeface="Arial" panose="020B0604020202020204" pitchFamily="34" charset="0"/>
              <a:buChar char="•"/>
            </a:pPr>
            <a:r>
              <a:rPr lang="en-US" sz="2000" b="1" dirty="0">
                <a:latin typeface="SassoonInfant"/>
                <a:ea typeface="Roboto"/>
              </a:rPr>
              <a:t>Daily reading </a:t>
            </a:r>
            <a:r>
              <a:rPr lang="en-US" sz="2000" dirty="0">
                <a:latin typeface="SassoonInfant"/>
                <a:ea typeface="Roboto"/>
              </a:rPr>
              <a:t>– school library books. Children who do Read Write Inc. have a RWI story book too and can also access books on Oxford Owl).</a:t>
            </a:r>
          </a:p>
          <a:p>
            <a:pPr>
              <a:lnSpc>
                <a:spcPct val="100000"/>
              </a:lnSpc>
            </a:pPr>
            <a:endParaRPr lang="en-US" sz="800" dirty="0">
              <a:latin typeface="SassoonInfant"/>
              <a:ea typeface="Roboto"/>
            </a:endParaRPr>
          </a:p>
          <a:p>
            <a:pPr marL="342900" indent="-342900">
              <a:lnSpc>
                <a:spcPct val="100000"/>
              </a:lnSpc>
              <a:buFont typeface="Arial" panose="020B0604020202020204" pitchFamily="34" charset="0"/>
              <a:buChar char="•"/>
            </a:pPr>
            <a:r>
              <a:rPr lang="en-US" sz="2000" dirty="0">
                <a:latin typeface="SassoonInfant"/>
                <a:ea typeface="Roboto"/>
              </a:rPr>
              <a:t>Times Tables Rockstars</a:t>
            </a:r>
          </a:p>
          <a:p>
            <a:pPr>
              <a:lnSpc>
                <a:spcPct val="100000"/>
              </a:lnSpc>
            </a:pPr>
            <a:endParaRPr lang="en-US" sz="800" dirty="0">
              <a:latin typeface="SassoonInfant"/>
              <a:ea typeface="Roboto"/>
            </a:endParaRPr>
          </a:p>
          <a:p>
            <a:pPr marL="342900" indent="-342900">
              <a:lnSpc>
                <a:spcPct val="100000"/>
              </a:lnSpc>
              <a:buFont typeface="Arial" panose="020B0604020202020204" pitchFamily="34" charset="0"/>
              <a:buChar char="•"/>
            </a:pPr>
            <a:r>
              <a:rPr lang="en-US" sz="2000" dirty="0">
                <a:latin typeface="SassoonInfant"/>
                <a:ea typeface="Roboto"/>
              </a:rPr>
              <a:t>Spelling Shed / </a:t>
            </a:r>
            <a:r>
              <a:rPr lang="en-US" sz="2000" dirty="0" err="1">
                <a:latin typeface="SassoonInfant"/>
                <a:ea typeface="Roboto"/>
              </a:rPr>
              <a:t>Maths</a:t>
            </a:r>
            <a:r>
              <a:rPr lang="en-US" sz="2000" dirty="0">
                <a:latin typeface="SassoonInfant"/>
                <a:ea typeface="Roboto"/>
              </a:rPr>
              <a:t> Shed (but watch this space as we will be launching a new spelling game!)</a:t>
            </a:r>
          </a:p>
        </p:txBody>
      </p:sp>
      <p:sp>
        <p:nvSpPr>
          <p:cNvPr id="21" name="Title"/>
          <p:cNvSpPr>
            <a:spLocks noGrp="1"/>
          </p:cNvSpPr>
          <p:nvPr>
            <p:ph type="title"/>
          </p:nvPr>
        </p:nvSpPr>
        <p:spPr>
          <a:xfrm>
            <a:off x="730853" y="380952"/>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Homework</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300301"/>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Please sign your child’s reading diary whenever and whatever they read!</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67597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074" name="Picture 2" descr="main-oxford-owl » Woden Primary School"/>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20007" y="2111058"/>
            <a:ext cx="1024248" cy="655519"/>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Times Tables Rock Star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142467" y="2766003"/>
            <a:ext cx="1001787" cy="399150"/>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6" descr="NumBots | Asset 1@2x"/>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02417" y="3299315"/>
            <a:ext cx="960939" cy="49263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Writing (Including Spellings) - PRINCESS FREDERICA HOM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1957" y="3959018"/>
            <a:ext cx="1001399" cy="5270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7883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264694" y="2019168"/>
            <a:ext cx="8879306" cy="2556363"/>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Read more </a:t>
            </a:r>
            <a:r>
              <a:rPr lang="en-GB" sz="2300" b="1" u="sng" dirty="0">
                <a:latin typeface="SassoonInfant" panose="02000503040000020003" pitchFamily="2" charset="0"/>
                <a:ea typeface="Roboto" panose="02000000000000000000" pitchFamily="2" charset="0"/>
              </a:rPr>
              <a:t>independently</a:t>
            </a:r>
            <a:r>
              <a:rPr lang="en-GB" sz="2300" dirty="0">
                <a:latin typeface="SassoonInfant" panose="02000503040000020003" pitchFamily="2" charset="0"/>
                <a:ea typeface="Roboto" panose="02000000000000000000" pitchFamily="2" charset="0"/>
              </a:rPr>
              <a:t>, check the text makes sense, discuss understanding, and the meaning of words in </a:t>
            </a:r>
            <a:r>
              <a:rPr lang="en-GB" sz="2300" b="1" u="sng" dirty="0">
                <a:latin typeface="SassoonInfant" panose="02000503040000020003" pitchFamily="2" charset="0"/>
                <a:ea typeface="Roboto" panose="02000000000000000000" pitchFamily="2" charset="0"/>
              </a:rPr>
              <a:t>context</a:t>
            </a:r>
          </a:p>
          <a:p>
            <a:pPr>
              <a:lnSpc>
                <a:spcPct val="100000"/>
              </a:lnSpc>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Draw </a:t>
            </a:r>
            <a:r>
              <a:rPr lang="en-GB" sz="2300" b="1" u="sng" dirty="0">
                <a:latin typeface="SassoonInfant" panose="02000503040000020003" pitchFamily="2" charset="0"/>
                <a:ea typeface="Roboto" panose="02000000000000000000" pitchFamily="2" charset="0"/>
              </a:rPr>
              <a:t>inferences</a:t>
            </a:r>
            <a:r>
              <a:rPr lang="en-GB" sz="2300" dirty="0">
                <a:latin typeface="SassoonInfant" panose="02000503040000020003" pitchFamily="2" charset="0"/>
                <a:ea typeface="Roboto" panose="02000000000000000000" pitchFamily="2" charset="0"/>
              </a:rPr>
              <a:t> such as inferring characters’ feelings, thoughts and motives from their actions, and justify inferences with evidence</a:t>
            </a:r>
          </a:p>
          <a:p>
            <a:pPr>
              <a:lnSpc>
                <a:spcPct val="100000"/>
              </a:lnSpc>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b="1" u="sng" dirty="0">
                <a:latin typeface="SassoonInfant" panose="02000503040000020003" pitchFamily="2" charset="0"/>
                <a:ea typeface="Roboto" panose="02000000000000000000" pitchFamily="2" charset="0"/>
              </a:rPr>
              <a:t>Summarise</a:t>
            </a:r>
            <a:r>
              <a:rPr lang="en-GB" sz="2300" dirty="0">
                <a:latin typeface="SassoonInfant" panose="02000503040000020003" pitchFamily="2" charset="0"/>
                <a:ea typeface="Roboto" panose="02000000000000000000" pitchFamily="2" charset="0"/>
              </a:rPr>
              <a:t> main events in a text.</a:t>
            </a: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Reading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Reading for pleasure is important.</a:t>
            </a:r>
          </a:p>
          <a:p>
            <a:pPr algn="ctr"/>
            <a:endParaRPr lang="en-GB" sz="2400" b="1" dirty="0">
              <a:ea typeface="Roboto" panose="02000000000000000000" pitchFamily="2" charset="0"/>
            </a:endParaRP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23526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312821" y="2104840"/>
            <a:ext cx="8626642"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Correct punctuation, including commas, apostrophes and direct speech</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Construction of sentences and cohesion between paragraphs.</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Improved choice of adjectives, adverbs and verbs.</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Writing</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Children need to take pride in their writing and their presentation of their work.</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028174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402289" y="1985844"/>
            <a:ext cx="8722894"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Recognise the place value of each digit in a 3-digit number (100s, 10s, 1s)</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Add and subtract numbers with up to 3 digits</a:t>
            </a:r>
          </a:p>
          <a:p>
            <a:pPr marL="342900" indent="-342900">
              <a:lnSpc>
                <a:spcPct val="100000"/>
              </a:lnSpc>
              <a:buFont typeface="Arial" panose="020B0604020202020204" pitchFamily="34" charset="0"/>
              <a:buChar char="•"/>
            </a:pPr>
            <a:endParaRPr lang="en-GB"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GB" sz="2300" dirty="0">
                <a:latin typeface="SassoonInfant" panose="02000503040000020003" pitchFamily="2" charset="0"/>
                <a:ea typeface="Roboto" panose="02000000000000000000" pitchFamily="2" charset="0"/>
              </a:rPr>
              <a:t>Recall and use multiplication and division facts for the 3, 4 and 8 multiplication tables</a:t>
            </a: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6000" b="1" dirty="0" err="1">
                <a:solidFill>
                  <a:srgbClr val="7E9081"/>
                </a:solidFill>
                <a:latin typeface="SassoonInfant" panose="02000503040000020003" pitchFamily="2" charset="0"/>
                <a:ea typeface="Roboto" panose="02000000000000000000" pitchFamily="2" charset="0"/>
              </a:rPr>
              <a:t>Maths</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EVERYONE can do maths – it all starts with giving your best shot!</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752601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Making predictions</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Fair testing and recording results</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Making scientific conclusions based on your evidence </a:t>
            </a:r>
          </a:p>
        </p:txBody>
      </p:sp>
      <p:sp>
        <p:nvSpPr>
          <p:cNvPr id="21" name="Title"/>
          <p:cNvSpPr>
            <a:spLocks noGrp="1"/>
          </p:cNvSpPr>
          <p:nvPr>
            <p:ph type="title"/>
          </p:nvPr>
        </p:nvSpPr>
        <p:spPr>
          <a:xfrm>
            <a:off x="730852" y="898861"/>
            <a:ext cx="7682293" cy="994306"/>
          </a:xfrm>
        </p:spPr>
        <p:txBody>
          <a:bodyPr/>
          <a:lstStyle/>
          <a:p>
            <a:pPr algn="ctr"/>
            <a:r>
              <a:rPr lang="en-US" sz="6000" b="1" dirty="0">
                <a:solidFill>
                  <a:srgbClr val="7E9081"/>
                </a:solidFill>
                <a:latin typeface="SassoonInfant" panose="02000503040000020003" pitchFamily="2" charset="0"/>
                <a:ea typeface="Roboto" panose="02000000000000000000" pitchFamily="2" charset="0"/>
              </a:rPr>
              <a:t>Science</a:t>
            </a:r>
            <a:endParaRPr lang="en-GB" sz="60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91481" y="4794763"/>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pic>
        <p:nvPicPr>
          <p:cNvPr id="3" name="Picture 2">
            <a:extLst>
              <a:ext uri="{FF2B5EF4-FFF2-40B4-BE49-F238E27FC236}">
                <a16:creationId xmlns:a16="http://schemas.microsoft.com/office/drawing/2014/main" id="{9C32A4F9-5D56-3DB6-8928-7ECFA9879AD2}"/>
              </a:ext>
            </a:extLst>
          </p:cNvPr>
          <p:cNvPicPr>
            <a:picLocks noChangeAspect="1"/>
          </p:cNvPicPr>
          <p:nvPr/>
        </p:nvPicPr>
        <p:blipFill>
          <a:blip r:embed="rId4"/>
          <a:stretch>
            <a:fillRect/>
          </a:stretch>
        </p:blipFill>
        <p:spPr>
          <a:xfrm>
            <a:off x="925033" y="4638693"/>
            <a:ext cx="7219222" cy="2219307"/>
          </a:xfrm>
          <a:prstGeom prst="rect">
            <a:avLst/>
          </a:prstGeom>
        </p:spPr>
      </p:pic>
    </p:spTree>
    <p:extLst>
      <p:ext uri="{BB962C8B-B14F-4D97-AF65-F5344CB8AC3E}">
        <p14:creationId xmlns:p14="http://schemas.microsoft.com/office/powerpoint/2010/main" val="22180311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2260355"/>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History</a:t>
            </a:r>
            <a:r>
              <a:rPr lang="en-US" sz="2300" dirty="0">
                <a:latin typeface="SassoonInfant" panose="02000503040000020003" pitchFamily="2" charset="0"/>
                <a:ea typeface="Roboto" panose="02000000000000000000" pitchFamily="2" charset="0"/>
              </a:rPr>
              <a:t> – Stone Age to Iron Age, Ancient Egypt, Ancient Greece</a:t>
            </a: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Geography</a:t>
            </a:r>
            <a:r>
              <a:rPr lang="en-US" sz="2300" dirty="0">
                <a:latin typeface="SassoonInfant" panose="02000503040000020003" pitchFamily="2" charset="0"/>
                <a:ea typeface="Roboto" panose="02000000000000000000" pitchFamily="2" charset="0"/>
              </a:rPr>
              <a:t> – Maps/ compasses, Settlements, Rivers</a:t>
            </a: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Art</a:t>
            </a:r>
            <a:r>
              <a:rPr lang="en-US" sz="2300" dirty="0">
                <a:latin typeface="SassoonInfant" panose="02000503040000020003" pitchFamily="2" charset="0"/>
                <a:ea typeface="Roboto" panose="02000000000000000000" pitchFamily="2" charset="0"/>
              </a:rPr>
              <a:t> – Use of line, Still life, Art of Ancient Egypt, Anglo-Saxon art, Architecture</a:t>
            </a:r>
            <a:endParaRPr lang="en-US" sz="2300" b="1"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b="1" dirty="0">
                <a:latin typeface="SassoonInfant" panose="02000503040000020003" pitchFamily="2" charset="0"/>
                <a:ea typeface="Roboto" panose="02000000000000000000" pitchFamily="2" charset="0"/>
              </a:rPr>
              <a:t>DT</a:t>
            </a:r>
            <a:r>
              <a:rPr lang="en-US" sz="2300" dirty="0">
                <a:latin typeface="SassoonInfant" panose="02000503040000020003" pitchFamily="2" charset="0"/>
                <a:ea typeface="Roboto" panose="02000000000000000000" pitchFamily="2" charset="0"/>
              </a:rPr>
              <a:t> – sewing (keyrings), building (pop-up books), cooking (bread and butter, pasta bake)</a:t>
            </a:r>
            <a:endParaRPr lang="en-US" sz="2300" b="1"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The Wider Curriculum</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119291" y="4969591"/>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New for your children this year will be weekly Spanish lessons.</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4576425"/>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27253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a:extLst>
              <a:ext uri="{FF2B5EF4-FFF2-40B4-BE49-F238E27FC236}">
                <a16:creationId xmlns:a16="http://schemas.microsoft.com/office/drawing/2014/main" id="{EAB15B0F-D9A8-4108-AD75-4AE96F850220}"/>
              </a:ext>
            </a:extLst>
          </p:cNvPr>
          <p:cNvSpPr txBox="1">
            <a:spLocks/>
          </p:cNvSpPr>
          <p:nvPr/>
        </p:nvSpPr>
        <p:spPr>
          <a:xfrm>
            <a:off x="954025" y="2104840"/>
            <a:ext cx="7190230" cy="3115133"/>
          </a:xfrm>
          <a:prstGeom prst="roundRect">
            <a:avLst>
              <a:gd name="adj" fmla="val 0"/>
            </a:avLst>
          </a:prstGeom>
        </p:spPr>
        <p:txBody>
          <a:bodyPr vert="horz" lIns="91440" tIns="45720" rIns="91440" bIns="45720" rtlCol="0" anchor="t">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Welcome to KS2</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Thank you for coming this evening</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a:ea typeface="Roboto"/>
              </a:rPr>
              <a:t>Notice will be given for any trips in advance</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a:p>
            <a:pPr marL="342900" indent="-342900">
              <a:lnSpc>
                <a:spcPct val="100000"/>
              </a:lnSpc>
              <a:buFont typeface="Arial" panose="020B0604020202020204" pitchFamily="34" charset="0"/>
              <a:buChar char="•"/>
            </a:pPr>
            <a:r>
              <a:rPr lang="en-US" sz="2300" dirty="0">
                <a:latin typeface="SassoonInfant" panose="02000503040000020003" pitchFamily="2" charset="0"/>
                <a:ea typeface="Roboto" panose="02000000000000000000" pitchFamily="2" charset="0"/>
              </a:rPr>
              <a:t>Let’s make this the best year ever!</a:t>
            </a:r>
          </a:p>
          <a:p>
            <a:pPr marL="342900" indent="-342900">
              <a:lnSpc>
                <a:spcPct val="100000"/>
              </a:lnSpc>
              <a:buFont typeface="Arial" panose="020B0604020202020204" pitchFamily="34" charset="0"/>
              <a:buChar char="•"/>
            </a:pPr>
            <a:endParaRPr lang="en-US" sz="2300" dirty="0">
              <a:latin typeface="SassoonInfant" panose="02000503040000020003" pitchFamily="2" charset="0"/>
              <a:ea typeface="Roboto" panose="02000000000000000000" pitchFamily="2" charset="0"/>
            </a:endParaRPr>
          </a:p>
        </p:txBody>
      </p:sp>
      <p:sp>
        <p:nvSpPr>
          <p:cNvPr id="21" name="Title"/>
          <p:cNvSpPr>
            <a:spLocks noGrp="1"/>
          </p:cNvSpPr>
          <p:nvPr>
            <p:ph type="title"/>
          </p:nvPr>
        </p:nvSpPr>
        <p:spPr>
          <a:xfrm>
            <a:off x="730852" y="898861"/>
            <a:ext cx="7682293" cy="994306"/>
          </a:xfrm>
        </p:spPr>
        <p:txBody>
          <a:bodyPr/>
          <a:lstStyle/>
          <a:p>
            <a:pPr algn="ctr"/>
            <a:r>
              <a:rPr lang="en-US" sz="5400" b="1" dirty="0">
                <a:solidFill>
                  <a:srgbClr val="7E9081"/>
                </a:solidFill>
                <a:latin typeface="SassoonInfant" panose="02000503040000020003" pitchFamily="2" charset="0"/>
                <a:ea typeface="Roboto" panose="02000000000000000000" pitchFamily="2" charset="0"/>
              </a:rPr>
              <a:t>A final note…</a:t>
            </a:r>
            <a:endParaRPr lang="en-GB" sz="5400" b="1" dirty="0">
              <a:solidFill>
                <a:srgbClr val="7E9081"/>
              </a:solidFill>
              <a:latin typeface="SassoonInfant" panose="02000503040000020003" pitchFamily="2" charset="0"/>
              <a:ea typeface="Roboto" panose="02000000000000000000" pitchFamily="2" charset="0"/>
            </a:endParaRPr>
          </a:p>
        </p:txBody>
      </p:sp>
      <p:pic>
        <p:nvPicPr>
          <p:cNvPr id="6" name="Twinkl Swatches">
            <a:extLst>
              <a:ext uri="{FF2B5EF4-FFF2-40B4-BE49-F238E27FC236}">
                <a16:creationId xmlns:a16="http://schemas.microsoft.com/office/drawing/2014/main" id="{37917C94-2964-4FCC-B127-12D89E9E4BD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2204" t="-2794" r="-14111" b="-3307"/>
          <a:stretch/>
        </p:blipFill>
        <p:spPr>
          <a:xfrm>
            <a:off x="-1359313" y="598541"/>
            <a:ext cx="841708" cy="3088566"/>
          </a:xfrm>
          <a:prstGeom prst="rect">
            <a:avLst/>
          </a:prstGeom>
          <a:solidFill>
            <a:schemeClr val="bg1"/>
          </a:solidFill>
          <a:ln>
            <a:solidFill>
              <a:schemeClr val="tx1"/>
            </a:solidFill>
          </a:ln>
        </p:spPr>
      </p:pic>
      <p:cxnSp>
        <p:nvCxnSpPr>
          <p:cNvPr id="4" name="Straight Connector 3">
            <a:extLst>
              <a:ext uri="{FF2B5EF4-FFF2-40B4-BE49-F238E27FC236}">
                <a16:creationId xmlns:a16="http://schemas.microsoft.com/office/drawing/2014/main" id="{35F8C90E-15B4-4305-8B5B-0FCF5669A315}"/>
              </a:ext>
            </a:extLst>
          </p:cNvPr>
          <p:cNvCxnSpPr>
            <a:cxnSpLocks/>
          </p:cNvCxnSpPr>
          <p:nvPr/>
        </p:nvCxnSpPr>
        <p:spPr>
          <a:xfrm flipV="1">
            <a:off x="925033" y="1955944"/>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
        <p:nvSpPr>
          <p:cNvPr id="14" name="Title">
            <a:extLst>
              <a:ext uri="{FF2B5EF4-FFF2-40B4-BE49-F238E27FC236}">
                <a16:creationId xmlns:a16="http://schemas.microsoft.com/office/drawing/2014/main" id="{C4C0FCB8-8FE2-4020-8EF2-7BF93C8A9DE6}"/>
              </a:ext>
            </a:extLst>
          </p:cNvPr>
          <p:cNvSpPr txBox="1">
            <a:spLocks/>
          </p:cNvSpPr>
          <p:nvPr/>
        </p:nvSpPr>
        <p:spPr>
          <a:xfrm>
            <a:off x="1095229" y="5220420"/>
            <a:ext cx="7144511" cy="1477438"/>
          </a:xfrm>
          <a:prstGeom prst="roundRect">
            <a:avLst>
              <a:gd name="adj" fmla="val 25908"/>
            </a:avLst>
          </a:prstGeom>
          <a:solidFill>
            <a:srgbClr val="EFDFD5"/>
          </a:solidFill>
        </p:spPr>
        <p:txBody>
          <a:bodyPr vert="horz" lIns="91440" tIns="45720" rIns="91440" bIns="45720" rtlCol="0" anchor="ctr" anchorCtr="0">
            <a:noAutofit/>
          </a:bodyPr>
          <a:lstStyle>
            <a:lvl1pPr algn="l" defTabSz="685800" rtl="0" eaLnBrk="1" latinLnBrk="0" hangingPunct="1">
              <a:lnSpc>
                <a:spcPct val="90000"/>
              </a:lnSpc>
              <a:spcBef>
                <a:spcPct val="0"/>
              </a:spcBef>
              <a:buNone/>
              <a:defRPr sz="3600" kern="1200">
                <a:solidFill>
                  <a:schemeClr val="tx1"/>
                </a:solidFill>
                <a:latin typeface="Twinkl" pitchFamily="2" charset="0"/>
                <a:ea typeface="+mj-ea"/>
                <a:cs typeface="+mj-cs"/>
              </a:defRPr>
            </a:lvl1pPr>
          </a:lstStyle>
          <a:p>
            <a:pPr algn="ctr"/>
            <a:r>
              <a:rPr lang="en-GB" sz="2400" b="1" dirty="0">
                <a:ea typeface="Roboto" panose="02000000000000000000" pitchFamily="2" charset="0"/>
              </a:rPr>
              <a:t>2026 - 2027</a:t>
            </a:r>
          </a:p>
        </p:txBody>
      </p:sp>
      <p:cxnSp>
        <p:nvCxnSpPr>
          <p:cNvPr id="19" name="Straight Connector 18">
            <a:extLst>
              <a:ext uri="{FF2B5EF4-FFF2-40B4-BE49-F238E27FC236}">
                <a16:creationId xmlns:a16="http://schemas.microsoft.com/office/drawing/2014/main" id="{A0F1DC26-9253-4042-94DA-1A7E156142E4}"/>
              </a:ext>
            </a:extLst>
          </p:cNvPr>
          <p:cNvCxnSpPr>
            <a:cxnSpLocks/>
          </p:cNvCxnSpPr>
          <p:nvPr/>
        </p:nvCxnSpPr>
        <p:spPr>
          <a:xfrm flipV="1">
            <a:off x="925033" y="5161953"/>
            <a:ext cx="7219222" cy="447"/>
          </a:xfrm>
          <a:prstGeom prst="line">
            <a:avLst/>
          </a:prstGeom>
          <a:ln w="31750">
            <a:solidFill>
              <a:srgbClr val="BAD1BE"/>
            </a:solidFill>
            <a:prstDash val="sysDash"/>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984555541"/>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36f68a5-30f3-4b31-954f-3a40ff08e79e">
      <Terms xmlns="http://schemas.microsoft.com/office/infopath/2007/PartnerControls"/>
    </lcf76f155ced4ddcb4097134ff3c332f>
    <TaxCatchAll xmlns="135d7a37-907c-4d13-b4e7-1b2c57e0758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050C3833360AA47A2E10ED930F094EE" ma:contentTypeVersion="13" ma:contentTypeDescription="Create a new document." ma:contentTypeScope="" ma:versionID="42a2111282d8be16df4a5ba629ad5f81">
  <xsd:schema xmlns:xsd="http://www.w3.org/2001/XMLSchema" xmlns:xs="http://www.w3.org/2001/XMLSchema" xmlns:p="http://schemas.microsoft.com/office/2006/metadata/properties" xmlns:ns2="d36f68a5-30f3-4b31-954f-3a40ff08e79e" xmlns:ns3="135d7a37-907c-4d13-b4e7-1b2c57e07583" targetNamespace="http://schemas.microsoft.com/office/2006/metadata/properties" ma:root="true" ma:fieldsID="5b7cf4e7549344156496e56684930d81" ns2:_="" ns3:_="">
    <xsd:import namespace="d36f68a5-30f3-4b31-954f-3a40ff08e79e"/>
    <xsd:import namespace="135d7a37-907c-4d13-b4e7-1b2c57e0758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36f68a5-30f3-4b31-954f-3a40ff08e79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41d02903-b2f6-4487-a9c0-07fc2e58451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35d7a37-907c-4d13-b4e7-1b2c57e0758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a6561f-1dba-4c52-9e22-ad00311a6ba0}" ma:internalName="TaxCatchAll" ma:showField="CatchAllData" ma:web="135d7a37-907c-4d13-b4e7-1b2c57e0758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765D961-0969-429A-B9FF-F752C37C088E}">
  <ds:schemaRefs>
    <ds:schemaRef ds:uri="http://schemas.microsoft.com/office/2006/metadata/properties"/>
    <ds:schemaRef ds:uri="http://schemas.microsoft.com/office/infopath/2007/PartnerControls"/>
    <ds:schemaRef ds:uri="0c85c1c1-8fb7-43b9-ae39-6a77fbef1837"/>
    <ds:schemaRef ds:uri="20f7de58-d4dc-4f98-b246-7303cb947730"/>
    <ds:schemaRef ds:uri="d36f68a5-30f3-4b31-954f-3a40ff08e79e"/>
    <ds:schemaRef ds:uri="135d7a37-907c-4d13-b4e7-1b2c57e07583"/>
  </ds:schemaRefs>
</ds:datastoreItem>
</file>

<file path=customXml/itemProps2.xml><?xml version="1.0" encoding="utf-8"?>
<ds:datastoreItem xmlns:ds="http://schemas.openxmlformats.org/officeDocument/2006/customXml" ds:itemID="{E13E63D7-3076-4260-8310-392FACECD9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36f68a5-30f3-4b31-954f-3a40ff08e79e"/>
    <ds:schemaRef ds:uri="135d7a37-907c-4d13-b4e7-1b2c57e0758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BCB668B-32A2-4523-8344-4A86BFA2B6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768</TotalTime>
  <Words>1109</Words>
  <Application>Microsoft Office PowerPoint</Application>
  <PresentationFormat>On-screen Show (4:3)</PresentationFormat>
  <Paragraphs>143</Paragraphs>
  <Slides>16</Slides>
  <Notes>15</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16</vt:i4>
      </vt:variant>
    </vt:vector>
  </HeadingPairs>
  <TitlesOfParts>
    <vt:vector size="24" baseType="lpstr">
      <vt:lpstr>Roboto</vt:lpstr>
      <vt:lpstr>Calibri Light</vt:lpstr>
      <vt:lpstr>Arial</vt:lpstr>
      <vt:lpstr>Twinkl</vt:lpstr>
      <vt:lpstr>SassoonInfant</vt:lpstr>
      <vt:lpstr>Calibri</vt:lpstr>
      <vt:lpstr>Disclaimers/Guidance</vt:lpstr>
      <vt:lpstr>Office Theme</vt:lpstr>
      <vt:lpstr>Welcome to Year 3</vt:lpstr>
      <vt:lpstr>Staff</vt:lpstr>
      <vt:lpstr>The Park Hill Family</vt:lpstr>
      <vt:lpstr>Data Collection</vt:lpstr>
      <vt:lpstr>Attendance</vt:lpstr>
      <vt:lpstr>Arrival and Collection</vt:lpstr>
      <vt:lpstr>Behaviour</vt:lpstr>
      <vt:lpstr>Belongings</vt:lpstr>
      <vt:lpstr>Uniform</vt:lpstr>
      <vt:lpstr>Homework</vt:lpstr>
      <vt:lpstr>Reading</vt:lpstr>
      <vt:lpstr>Writing</vt:lpstr>
      <vt:lpstr>Maths</vt:lpstr>
      <vt:lpstr>Science</vt:lpstr>
      <vt:lpstr>The Wider Curriculum</vt:lpstr>
      <vt:lpstr>A final note…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Matthew Ridsdale</dc:creator>
  <cp:lastModifiedBy>Molly Cox</cp:lastModifiedBy>
  <cp:revision>97</cp:revision>
  <dcterms:created xsi:type="dcterms:W3CDTF">2019-06-05T08:15:39Z</dcterms:created>
  <dcterms:modified xsi:type="dcterms:W3CDTF">2026-09-05T23:32:44Z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0x010100A050C3833360AA47A2E10ED930F094EE</vt:lpwstr>
  </property>
  <property fmtid="{D5CDD505-2E9C-101B-9397-08002B2CF9AE}" pid="3" name="MediaServiceImageTags">
    <vt:lpwstr/>
  </property>
</Properties>
</file>