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4"/>
    <p:sldMasterId id="2147483673" r:id="rId5"/>
  </p:sldMasterIdLst>
  <p:notesMasterIdLst>
    <p:notesMasterId r:id="rId22"/>
  </p:notesMasterIdLst>
  <p:handoutMasterIdLst>
    <p:handoutMasterId r:id="rId23"/>
  </p:handoutMasterIdLst>
  <p:sldIdLst>
    <p:sldId id="264" r:id="rId6"/>
    <p:sldId id="265" r:id="rId7"/>
    <p:sldId id="266" r:id="rId8"/>
    <p:sldId id="278" r:id="rId9"/>
    <p:sldId id="267" r:id="rId10"/>
    <p:sldId id="277" r:id="rId11"/>
    <p:sldId id="271" r:id="rId12"/>
    <p:sldId id="268" r:id="rId13"/>
    <p:sldId id="269" r:id="rId14"/>
    <p:sldId id="270" r:id="rId15"/>
    <p:sldId id="272" r:id="rId16"/>
    <p:sldId id="273" r:id="rId17"/>
    <p:sldId id="274" r:id="rId18"/>
    <p:sldId id="275" r:id="rId19"/>
    <p:sldId id="276" r:id="rId20"/>
    <p:sldId id="279" r:id="rId21"/>
  </p:sldIdLst>
  <p:sldSz cx="9144000" cy="6858000" type="screen4x3"/>
  <p:notesSz cx="6858000" cy="9144000"/>
  <p:embeddedFontLst>
    <p:embeddedFont>
      <p:font typeface="Roboto" panose="02000000000000000000" pitchFamily="2" charset="0"/>
      <p:regular r:id="rId24"/>
      <p:bold r:id="rId25"/>
      <p:italic r:id="rId26"/>
      <p:boldItalic r:id="rId27"/>
    </p:embeddedFont>
    <p:embeddedFont>
      <p:font typeface="SassoonInfant" panose="02000503040000020003" charset="0"/>
      <p:regular r:id="rId28"/>
      <p:bold r:id="rId29"/>
    </p:embeddedFont>
    <p:embeddedFont>
      <p:font typeface="Twinkl" panose="020B060402020202020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D1BE"/>
    <a:srgbClr val="647266"/>
    <a:srgbClr val="7E9081"/>
    <a:srgbClr val="9DB09E"/>
    <a:srgbClr val="EFDFD5"/>
    <a:srgbClr val="21A6F9"/>
    <a:srgbClr val="4DB1E3"/>
    <a:srgbClr val="E3419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83" autoAdjust="0"/>
    <p:restoredTop sz="69036" autoAdjust="0"/>
  </p:normalViewPr>
  <p:slideViewPr>
    <p:cSldViewPr snapToGrid="0" showGuides="1">
      <p:cViewPr varScale="1">
        <p:scale>
          <a:sx n="57" d="100"/>
          <a:sy n="57" d="100"/>
        </p:scale>
        <p:origin x="2357" y="43"/>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3.fntdata"/><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fntdata"/><Relationship Id="rId33" Type="http://schemas.openxmlformats.org/officeDocument/2006/relationships/font" Target="fonts/font10.fntdata"/><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vandeep Kaur" userId="d710de99-3acb-44ec-b381-abac1c922fc0" providerId="ADAL" clId="{34A5EC76-9440-4222-ABA2-ECB7E9AEDD48}"/>
    <pc:docChg chg="undo custSel modSld">
      <pc:chgData name="Pavandeep Kaur" userId="d710de99-3acb-44ec-b381-abac1c922fc0" providerId="ADAL" clId="{34A5EC76-9440-4222-ABA2-ECB7E9AEDD48}" dt="2026-09-03T18:08:18.015" v="174" actId="1076"/>
      <pc:docMkLst>
        <pc:docMk/>
      </pc:docMkLst>
      <pc:sldChg chg="modSp mod">
        <pc:chgData name="Pavandeep Kaur" userId="d710de99-3acb-44ec-b381-abac1c922fc0" providerId="ADAL" clId="{34A5EC76-9440-4222-ABA2-ECB7E9AEDD48}" dt="2026-09-02T18:16:38.056" v="1" actId="20577"/>
        <pc:sldMkLst>
          <pc:docMk/>
          <pc:sldMk cId="1286237210" sldId="264"/>
        </pc:sldMkLst>
        <pc:spChg chg="mod">
          <ac:chgData name="Pavandeep Kaur" userId="d710de99-3acb-44ec-b381-abac1c922fc0" providerId="ADAL" clId="{34A5EC76-9440-4222-ABA2-ECB7E9AEDD48}" dt="2026-09-02T18:16:38.056" v="1" actId="20577"/>
          <ac:spMkLst>
            <pc:docMk/>
            <pc:sldMk cId="1286237210" sldId="264"/>
            <ac:spMk id="10" creationId="{812F2ED6-9B21-4862-8C61-6114742632C4}"/>
          </ac:spMkLst>
        </pc:spChg>
      </pc:sldChg>
      <pc:sldChg chg="modSp mod">
        <pc:chgData name="Pavandeep Kaur" userId="d710de99-3acb-44ec-b381-abac1c922fc0" providerId="ADAL" clId="{34A5EC76-9440-4222-ABA2-ECB7E9AEDD48}" dt="2026-09-02T18:17:04.128" v="38" actId="20577"/>
        <pc:sldMkLst>
          <pc:docMk/>
          <pc:sldMk cId="629137992" sldId="266"/>
        </pc:sldMkLst>
        <pc:spChg chg="mod">
          <ac:chgData name="Pavandeep Kaur" userId="d710de99-3acb-44ec-b381-abac1c922fc0" providerId="ADAL" clId="{34A5EC76-9440-4222-ABA2-ECB7E9AEDD48}" dt="2026-09-02T18:17:04.128" v="38" actId="20577"/>
          <ac:spMkLst>
            <pc:docMk/>
            <pc:sldMk cId="629137992" sldId="266"/>
            <ac:spMk id="12" creationId="{EAB15B0F-D9A8-4108-AD75-4AE96F850220}"/>
          </ac:spMkLst>
        </pc:spChg>
      </pc:sldChg>
      <pc:sldChg chg="modSp mod">
        <pc:chgData name="Pavandeep Kaur" userId="d710de99-3acb-44ec-b381-abac1c922fc0" providerId="ADAL" clId="{34A5EC76-9440-4222-ABA2-ECB7E9AEDD48}" dt="2026-09-03T18:08:18.015" v="174" actId="1076"/>
        <pc:sldMkLst>
          <pc:docMk/>
          <pc:sldMk cId="145788319" sldId="270"/>
        </pc:sldMkLst>
        <pc:spChg chg="mod">
          <ac:chgData name="Pavandeep Kaur" userId="d710de99-3acb-44ec-b381-abac1c922fc0" providerId="ADAL" clId="{34A5EC76-9440-4222-ABA2-ECB7E9AEDD48}" dt="2026-09-03T18:08:18.015" v="174" actId="1076"/>
          <ac:spMkLst>
            <pc:docMk/>
            <pc:sldMk cId="145788319" sldId="270"/>
            <ac:spMk id="12" creationId="{EAB15B0F-D9A8-4108-AD75-4AE96F85022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03/09/2026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t>2</a:t>
            </a:fld>
            <a:endParaRPr lang="en-GB"/>
          </a:p>
        </p:txBody>
      </p:sp>
    </p:spTree>
    <p:extLst>
      <p:ext uri="{BB962C8B-B14F-4D97-AF65-F5344CB8AC3E}">
        <p14:creationId xmlns:p14="http://schemas.microsoft.com/office/powerpoint/2010/main" val="2854187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a:t>
            </a:r>
            <a:r>
              <a:rPr lang="en-GB" baseline="0" dirty="0"/>
              <a:t> will it be like to be a child in your class?</a:t>
            </a:r>
          </a:p>
          <a:p>
            <a:r>
              <a:rPr lang="en-GB" baseline="0" dirty="0"/>
              <a:t>What will the ethos be like?</a:t>
            </a:r>
          </a:p>
          <a:p>
            <a:pPr marL="171450" indent="-171450">
              <a:buFont typeface="Arial" panose="020B0604020202020204" pitchFamily="34" charset="0"/>
              <a:buChar char="•"/>
            </a:pPr>
            <a:r>
              <a:rPr lang="en-GB" baseline="0" dirty="0"/>
              <a:t>Supportive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A partnership</a:t>
            </a:r>
          </a:p>
          <a:p>
            <a:pPr marL="171450" indent="-171450">
              <a:buFont typeface="Arial" panose="020B0604020202020204" pitchFamily="34" charset="0"/>
              <a:buChar char="•"/>
            </a:pPr>
            <a:r>
              <a:rPr lang="en-GB" baseline="0" dirty="0"/>
              <a:t>Engaging – we’ll have fun!</a:t>
            </a:r>
          </a:p>
          <a:p>
            <a:pPr marL="171450" indent="-171450">
              <a:buFont typeface="Arial" panose="020B0604020202020204" pitchFamily="34" charset="0"/>
              <a:buChar char="•"/>
            </a:pPr>
            <a:r>
              <a:rPr lang="en-GB" baseline="0" dirty="0"/>
              <a:t>High expectations – achieve potential – will push but it’s because you want the best…</a:t>
            </a:r>
          </a:p>
          <a:p>
            <a:pPr marL="0" indent="0">
              <a:buFont typeface="Arial" panose="020B0604020202020204" pitchFamily="34" charset="0"/>
              <a:buNone/>
            </a:pPr>
            <a:r>
              <a:rPr lang="en-GB" baseline="0" dirty="0"/>
              <a:t>Tell parents how important good behaviour is within your classroom and how </a:t>
            </a:r>
            <a:r>
              <a:rPr lang="en-GB" baseline="0" dirty="0" err="1"/>
              <a:t>coinsistent</a:t>
            </a:r>
            <a:r>
              <a:rPr lang="en-GB" baseline="0" dirty="0"/>
              <a:t> and fair you will be.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2719155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207175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a:t>
            </a:r>
            <a:r>
              <a:rPr lang="en-GB" baseline="0" dirty="0"/>
              <a:t> will good attendance mean the children in your class receive?</a:t>
            </a:r>
          </a:p>
          <a:p>
            <a:pPr marL="171450" indent="-171450">
              <a:buFont typeface="Arial" panose="020B0604020202020204" pitchFamily="34" charset="0"/>
              <a:buChar char="•"/>
            </a:pPr>
            <a:r>
              <a:rPr lang="en-GB" baseline="0" dirty="0"/>
              <a:t>Tell them Dawn is lovely but joke about not wanting her at the door!</a:t>
            </a:r>
          </a:p>
          <a:p>
            <a:pPr marL="171450" indent="-171450">
              <a:buFont typeface="Arial" panose="020B0604020202020204" pitchFamily="34" charset="0"/>
              <a:buChar char="•"/>
            </a:pPr>
            <a:r>
              <a:rPr lang="en-GB" baseline="0" dirty="0"/>
              <a:t>Fines in place - </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4229148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2919604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Quickly</a:t>
            </a:r>
            <a:r>
              <a:rPr lang="en-GB" baseline="0" dirty="0"/>
              <a:t> r</a:t>
            </a:r>
            <a:r>
              <a:rPr lang="en-GB" dirty="0"/>
              <a:t>eview the Behaviour Policy</a:t>
            </a:r>
            <a:r>
              <a:rPr lang="en-GB" baseline="0" dirty="0"/>
              <a:t> – emphasise reward and acknowledgement.</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2243332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3567586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Offer – children can leave spare clothes on their pegs.</a:t>
            </a:r>
          </a:p>
        </p:txBody>
      </p:sp>
      <p:sp>
        <p:nvSpPr>
          <p:cNvPr id="4" name="Slide Number Placeholder 3"/>
          <p:cNvSpPr>
            <a:spLocks noGrp="1"/>
          </p:cNvSpPr>
          <p:nvPr>
            <p:ph type="sldNum" sz="quarter" idx="10"/>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3542946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ea typeface="Roboto" panose="02000000000000000000" pitchFamily="2" charset="0"/>
              </a:rPr>
              <a:t>We know how valuable time at home is. Although teachers might set a one-off project now and then, we only expect the above as a minimum.</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2873085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42324357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1820425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We will support children – MTC help us identify if your child might need additional support.</a:t>
            </a:r>
          </a:p>
          <a:p>
            <a:pPr marL="0" indent="0">
              <a:buFont typeface="Arial" panose="020B0604020202020204" pitchFamily="34" charset="0"/>
              <a:buNone/>
            </a:pPr>
            <a:r>
              <a:rPr lang="en-GB" dirty="0"/>
              <a:t>On screen check – 25 times table questions, 6 seconds to answer each question – around 5 mins. </a:t>
            </a:r>
          </a:p>
        </p:txBody>
      </p:sp>
      <p:sp>
        <p:nvSpPr>
          <p:cNvPr id="4" name="Slide Number Placeholder 3"/>
          <p:cNvSpPr>
            <a:spLocks noGrp="1"/>
          </p:cNvSpPr>
          <p:nvPr>
            <p:ph type="sldNum" sz="quarter" idx="10"/>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161182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4150804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41722627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What</a:t>
            </a:r>
            <a:r>
              <a:rPr lang="en-GB" baseline="0" dirty="0"/>
              <a:t> are you most excited about for the following year?</a:t>
            </a:r>
          </a:p>
          <a:p>
            <a:pPr marL="0" indent="0">
              <a:buFont typeface="Arial" panose="020B0604020202020204" pitchFamily="34" charset="0"/>
              <a:buNone/>
            </a:pPr>
            <a:r>
              <a:rPr lang="en-GB" baseline="0" dirty="0"/>
              <a:t>Final words to show families you care, are ambitious for their children and give them a sense of “who you are.”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16</a:t>
            </a:fld>
            <a:endParaRPr lang="en-GB"/>
          </a:p>
        </p:txBody>
      </p:sp>
    </p:spTree>
    <p:extLst>
      <p:ext uri="{BB962C8B-B14F-4D97-AF65-F5344CB8AC3E}">
        <p14:creationId xmlns:p14="http://schemas.microsoft.com/office/powerpoint/2010/main" val="1886305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D6CAF-4034-4B8F-8B79-2E0D508C0444}"/>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DED932E8-CA4C-4C22-AC1C-7E123A950F3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55231-6DCE-4F70-925C-6EE430BBF9E2}"/>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5" name="Footer Placeholder 4">
            <a:extLst>
              <a:ext uri="{FF2B5EF4-FFF2-40B4-BE49-F238E27FC236}">
                <a16:creationId xmlns:a16="http://schemas.microsoft.com/office/drawing/2014/main" id="{2FA3F12F-DED0-486E-90FB-85493498BB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148067-111B-49C4-95BB-1920932A91F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44754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FA151-2C3D-43DF-A324-51EEE3DB11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C53ED8-CB40-43BF-813D-5999A9CFB7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7C117-8EE4-401A-AF57-32F126CD3FC9}"/>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5" name="Footer Placeholder 4">
            <a:extLst>
              <a:ext uri="{FF2B5EF4-FFF2-40B4-BE49-F238E27FC236}">
                <a16:creationId xmlns:a16="http://schemas.microsoft.com/office/drawing/2014/main" id="{C86ABA45-4320-475B-BC91-2E8EDCE2C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C04A64-0D8D-4872-A328-155D9CE735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089223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E76BF-1E71-4944-AA77-F6043FE4D922}"/>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6001D8-0C05-4526-A406-830EEC4E8CC7}"/>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AD17A1-37C5-4701-AABA-85F6C67CB7D8}"/>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5" name="Footer Placeholder 4">
            <a:extLst>
              <a:ext uri="{FF2B5EF4-FFF2-40B4-BE49-F238E27FC236}">
                <a16:creationId xmlns:a16="http://schemas.microsoft.com/office/drawing/2014/main" id="{5B956183-71E8-45DC-8D66-D29D089267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CE0720-34FC-4DC3-8AD3-3BF36304EBD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05397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35E03-EEB7-4D85-8B92-7FBF868199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9E2952-2660-4BED-8DA6-352BAF8E92FF}"/>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A52250-4782-4B04-87A2-72481BF34B44}"/>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13D987-0DEA-442E-90E0-76395FD05E38}"/>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6" name="Footer Placeholder 5">
            <a:extLst>
              <a:ext uri="{FF2B5EF4-FFF2-40B4-BE49-F238E27FC236}">
                <a16:creationId xmlns:a16="http://schemas.microsoft.com/office/drawing/2014/main" id="{B68367A6-E6A9-440D-9D18-FFB3E3CC35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6166F6-630F-41B8-971D-823E93A6D98E}"/>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413713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4BF02-6912-4699-94AB-B94BC9AD6326}"/>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44CDDC-1B84-43AF-808F-A27914C8A5BA}"/>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9ACE251-AACA-4BE1-930C-5D5E553176EC}"/>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6E760D8-788A-4CB2-A33C-3EFA870E2305}"/>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A958BEF-E623-4997-8067-3AF9C63378D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71FBEC-4952-4A34-8062-298954718834}"/>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8" name="Footer Placeholder 7">
            <a:extLst>
              <a:ext uri="{FF2B5EF4-FFF2-40B4-BE49-F238E27FC236}">
                <a16:creationId xmlns:a16="http://schemas.microsoft.com/office/drawing/2014/main" id="{43E75496-485B-430B-B31A-91D0374612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9330AD-BD83-4B05-A59F-DC4150D55187}"/>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829240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786AD-D03B-4CEA-A343-F109C09E57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F7F8412-8170-463E-B043-E7F0525B4206}"/>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4" name="Footer Placeholder 3">
            <a:extLst>
              <a:ext uri="{FF2B5EF4-FFF2-40B4-BE49-F238E27FC236}">
                <a16:creationId xmlns:a16="http://schemas.microsoft.com/office/drawing/2014/main" id="{29FCBF54-1E46-4C66-82A9-FA258047DB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074A6F-9449-4D01-B48D-48DFFD96D1F4}"/>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731162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677F60-2DF9-4296-AC30-A434E9513601}"/>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3" name="Footer Placeholder 2">
            <a:extLst>
              <a:ext uri="{FF2B5EF4-FFF2-40B4-BE49-F238E27FC236}">
                <a16:creationId xmlns:a16="http://schemas.microsoft.com/office/drawing/2014/main" id="{B768C8ED-1A1E-4B95-A705-109A8DA79E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C4865D-1CFF-4363-9E6C-3F72B690230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498505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29E2A-D7ED-4F67-9DD6-7E50A8AAE690}"/>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66A179-3220-49A6-8987-DDD527788124}"/>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C16602-647B-4844-A18C-F7B696413E9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A84614C-5C87-4123-B6C9-37067A5ED5CF}"/>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6" name="Footer Placeholder 5">
            <a:extLst>
              <a:ext uri="{FF2B5EF4-FFF2-40B4-BE49-F238E27FC236}">
                <a16:creationId xmlns:a16="http://schemas.microsoft.com/office/drawing/2014/main" id="{489F7E61-0AB1-4EAC-A2AA-0E89DAB5ED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258176-E72C-4503-86EF-BC94E816B6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6210745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02308-2C84-4AC7-97CE-C66EFA3EE9C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95193A-6FD2-477D-9AB0-54A3EF53271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38CE3D4-54A0-461C-B456-C54913EFE78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2019D3-4226-44F6-B22B-5A12C260B4EE}"/>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6" name="Footer Placeholder 5">
            <a:extLst>
              <a:ext uri="{FF2B5EF4-FFF2-40B4-BE49-F238E27FC236}">
                <a16:creationId xmlns:a16="http://schemas.microsoft.com/office/drawing/2014/main" id="{0A8C0125-DF39-4A78-8FA8-254FE3967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30918C-5E2A-4762-820B-BDBA81D2C356}"/>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573635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F829C-5B27-4587-8902-24AFF8A7F49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DFD5C2-D572-4DD6-BC6F-28C2C05A08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C8C06-A1E6-4C61-8DF6-F8AD3C4964FA}"/>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5" name="Footer Placeholder 4">
            <a:extLst>
              <a:ext uri="{FF2B5EF4-FFF2-40B4-BE49-F238E27FC236}">
                <a16:creationId xmlns:a16="http://schemas.microsoft.com/office/drawing/2014/main" id="{BBDAF576-1EA2-4DCD-9C31-BD8E45F61D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F722E8-04E0-49A4-AE91-DA09038DA25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407172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A98B2C-B0D1-4277-8E96-1AC88297596C}"/>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176FBF-5545-4E8A-BD99-C6DCDE20DF99}"/>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E07F04-6C7E-4945-A5DE-FDDDCA924A18}"/>
              </a:ext>
            </a:extLst>
          </p:cNvPr>
          <p:cNvSpPr>
            <a:spLocks noGrp="1"/>
          </p:cNvSpPr>
          <p:nvPr>
            <p:ph type="dt" sz="half" idx="10"/>
          </p:nvPr>
        </p:nvSpPr>
        <p:spPr/>
        <p:txBody>
          <a:bodyPr/>
          <a:lstStyle/>
          <a:p>
            <a:fld id="{4BD47BC6-1287-4364-AD11-63C72F64D528}" type="datetimeFigureOut">
              <a:rPr lang="en-GB" smtClean="0"/>
              <a:t>03/09/2026</a:t>
            </a:fld>
            <a:endParaRPr lang="en-GB"/>
          </a:p>
        </p:txBody>
      </p:sp>
      <p:sp>
        <p:nvSpPr>
          <p:cNvPr id="5" name="Footer Placeholder 4">
            <a:extLst>
              <a:ext uri="{FF2B5EF4-FFF2-40B4-BE49-F238E27FC236}">
                <a16:creationId xmlns:a16="http://schemas.microsoft.com/office/drawing/2014/main" id="{78F7D9C7-E2C2-4AB0-BA25-A8F29FCDB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036D2B-9627-4F34-B1BF-0BF9E1662111}"/>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9132634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dirty="0"/>
              <a:t>Click to edit Master title style</a:t>
            </a:r>
            <a:endParaRPr lang="en-GB" dirty="0"/>
          </a:p>
        </p:txBody>
      </p:sp>
      <p:pic>
        <p:nvPicPr>
          <p:cNvPr id="20" name="Picture 19" descr="Background pattern&#10;&#10;Description automatically generated">
            <a:extLst>
              <a:ext uri="{FF2B5EF4-FFF2-40B4-BE49-F238E27FC236}">
                <a16:creationId xmlns:a16="http://schemas.microsoft.com/office/drawing/2014/main" id="{AD389A88-64B0-4DBF-BB94-B3B7A105EB6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219" b="770"/>
          <a:stretch/>
        </p:blipFill>
        <p:spPr>
          <a:xfrm>
            <a:off x="0" y="0"/>
            <a:ext cx="9144000" cy="6858000"/>
          </a:xfrm>
          <a:prstGeom prst="rect">
            <a:avLst/>
          </a:prstGeom>
        </p:spPr>
      </p:pic>
    </p:spTree>
    <p:extLst>
      <p:ext uri="{BB962C8B-B14F-4D97-AF65-F5344CB8AC3E}">
        <p14:creationId xmlns:p14="http://schemas.microsoft.com/office/powerpoint/2010/main" val="700461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6" Type="http://schemas.openxmlformats.org/officeDocument/2006/relationships/theme" Target="../theme/theme2.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95E809-1C35-455C-AA44-F71F4887921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D9D43D-9899-464F-9284-C0BF8DE82A7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7E3586-914A-409E-A7BE-6ED6FFFFF33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BD47BC6-1287-4364-AD11-63C72F64D528}" type="datetimeFigureOut">
              <a:rPr lang="en-GB" smtClean="0"/>
              <a:t>03/09/2026</a:t>
            </a:fld>
            <a:endParaRPr lang="en-GB"/>
          </a:p>
        </p:txBody>
      </p:sp>
      <p:sp>
        <p:nvSpPr>
          <p:cNvPr id="5" name="Footer Placeholder 4">
            <a:extLst>
              <a:ext uri="{FF2B5EF4-FFF2-40B4-BE49-F238E27FC236}">
                <a16:creationId xmlns:a16="http://schemas.microsoft.com/office/drawing/2014/main" id="{8C88CBF4-527E-4697-A9C2-55D21E1AFEF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8C42C16-94FF-4FFA-9D76-02078C60A7F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318AE6F-CB24-40B6-8F95-9DD07DE3C361}" type="slidenum">
              <a:rPr lang="en-GB" smtClean="0"/>
              <a:t>‹#›</a:t>
            </a:fld>
            <a:endParaRPr lang="en-GB"/>
          </a:p>
        </p:txBody>
      </p:sp>
    </p:spTree>
    <p:extLst>
      <p:ext uri="{BB962C8B-B14F-4D97-AF65-F5344CB8AC3E}">
        <p14:creationId xmlns:p14="http://schemas.microsoft.com/office/powerpoint/2010/main" val="30915938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61" r:id="rId13"/>
    <p:sldLayoutId id="2147483663" r:id="rId14"/>
    <p:sldLayoutId id="2147483666" r:id="rId1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Welcome to Year 4</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0" name="Title">
            <a:extLst>
              <a:ext uri="{FF2B5EF4-FFF2-40B4-BE49-F238E27FC236}">
                <a16:creationId xmlns:a16="http://schemas.microsoft.com/office/drawing/2014/main" id="{812F2ED6-9B21-4862-8C61-6114742632C4}"/>
              </a:ext>
            </a:extLst>
          </p:cNvPr>
          <p:cNvSpPr txBox="1">
            <a:spLocks/>
          </p:cNvSpPr>
          <p:nvPr/>
        </p:nvSpPr>
        <p:spPr>
          <a:xfrm>
            <a:off x="6367549" y="193460"/>
            <a:ext cx="1837661" cy="810163"/>
          </a:xfrm>
          <a:prstGeom prst="roundRect">
            <a:avLst>
              <a:gd name="adj" fmla="val 9641"/>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3200" b="1" dirty="0">
                <a:latin typeface="SassoonInfant" panose="02000503040000020003" pitchFamily="2" charset="0"/>
                <a:ea typeface="Roboto" panose="02000000000000000000" pitchFamily="2" charset="0"/>
              </a:rPr>
              <a:t>   07.09.26</a:t>
            </a:r>
            <a:endParaRPr lang="en-GB" sz="3200" b="1" dirty="0">
              <a:latin typeface="SassoonInfant" panose="02000503040000020003" pitchFamily="2" charset="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5611091"/>
            <a:ext cx="7144511" cy="59166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Miss Kaur</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534119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3"/>
          <a:stretch>
            <a:fillRect/>
          </a:stretch>
        </p:blipFill>
        <p:spPr>
          <a:xfrm>
            <a:off x="1961128" y="2225839"/>
            <a:ext cx="5141420" cy="2840634"/>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377037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Teacher</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a:latin typeface="SassoonInfant" panose="02000503040000020003" pitchFamily="2" charset="0"/>
                <a:ea typeface="Roboto" panose="02000000000000000000" pitchFamily="2" charset="0"/>
              </a:rPr>
              <a:t>Miss Kaur</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Staff</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1" name="Title">
            <a:extLst>
              <a:ext uri="{FF2B5EF4-FFF2-40B4-BE49-F238E27FC236}">
                <a16:creationId xmlns:a16="http://schemas.microsoft.com/office/drawing/2014/main" id="{CECABA12-7E7F-4187-BFB7-E4DD4235B767}"/>
              </a:ext>
            </a:extLst>
          </p:cNvPr>
          <p:cNvSpPr txBox="1">
            <a:spLocks/>
          </p:cNvSpPr>
          <p:nvPr/>
        </p:nvSpPr>
        <p:spPr>
          <a:xfrm>
            <a:off x="4880348" y="2104844"/>
            <a:ext cx="3324862" cy="2260351"/>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Support Staff</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err="1">
                <a:latin typeface="SassoonInfant" panose="02000503040000020003" pitchFamily="2" charset="0"/>
                <a:ea typeface="Roboto" panose="02000000000000000000" pitchFamily="2" charset="0"/>
              </a:rPr>
              <a:t>Mrs</a:t>
            </a:r>
            <a:r>
              <a:rPr lang="en-US" sz="2400" dirty="0">
                <a:latin typeface="SassoonInfant" panose="02000503040000020003" pitchFamily="2" charset="0"/>
                <a:ea typeface="Roboto" panose="02000000000000000000" pitchFamily="2" charset="0"/>
              </a:rPr>
              <a:t> Tandy  </a:t>
            </a:r>
          </a:p>
          <a:p>
            <a:pPr>
              <a:lnSpc>
                <a:spcPct val="100000"/>
              </a:lnSpc>
            </a:pPr>
            <a:r>
              <a:rPr lang="en-US" sz="2400" dirty="0" err="1">
                <a:latin typeface="SassoonInfant" panose="02000503040000020003" pitchFamily="2" charset="0"/>
                <a:ea typeface="Roboto" panose="02000000000000000000" pitchFamily="2" charset="0"/>
              </a:rPr>
              <a:t>Mr</a:t>
            </a:r>
            <a:r>
              <a:rPr lang="en-US" sz="2400" dirty="0">
                <a:latin typeface="SassoonInfant" panose="02000503040000020003" pitchFamily="2" charset="0"/>
                <a:ea typeface="Roboto" panose="02000000000000000000" pitchFamily="2" charset="0"/>
              </a:rPr>
              <a:t> McFarlane </a:t>
            </a:r>
          </a:p>
          <a:p>
            <a:pPr>
              <a:lnSpc>
                <a:spcPct val="100000"/>
              </a:lnSpc>
            </a:pPr>
            <a:r>
              <a:rPr lang="en-GB" sz="2400" b="1" dirty="0">
                <a:ea typeface="Roboto" panose="02000000000000000000" pitchFamily="2" charset="0"/>
              </a:rPr>
              <a:t>   </a:t>
            </a:r>
            <a:endParaRPr lang="en-US" sz="2400" b="1" dirty="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Please talk to any of us if you have any questions or concerns when your child is in our class.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424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1893168"/>
            <a:ext cx="6323075" cy="2681916"/>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Supportive Environment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Team work alongside with children</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High Expectations – Behaviour </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Star points, Reward box, Star of the day, Class Reward Jar  </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Accessible classroom resources </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Engaging learning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The Park Hill Family</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Our values are at the </a:t>
            </a:r>
            <a:r>
              <a:rPr lang="en-US" sz="2400" b="1" dirty="0" err="1">
                <a:ea typeface="Roboto" panose="02000000000000000000" pitchFamily="2" charset="0"/>
              </a:rPr>
              <a:t>centre</a:t>
            </a:r>
            <a:r>
              <a:rPr lang="en-US" sz="2400" b="1" dirty="0">
                <a:ea typeface="Roboto" panose="02000000000000000000" pitchFamily="2" charset="0"/>
              </a:rPr>
              <a:t> of all we do – R.E.A.C.H.</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050" name="Picture 2" descr="Visiting Teaching Ideas for July 2016: Our Potential for Parenthood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94084" y="2034858"/>
            <a:ext cx="1900342" cy="2457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13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It is really important that we have up-to-date details for each child.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read the forms sent out carefully and return them as soon as possible.</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Parental responsibility, emergency contacts and medical / dietary needs are really important.</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Data Collection</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remember to return consent forms for trips and food tasting etc.</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15364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Please contact the school office before the register is taken if your child is absent.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The register is taken at 8.55am and again at 1.00pm.</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will do all we can to support but the Local Authority will become involved if attendance is low.</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“reach” for 95% attendance.</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Attendance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Dawn Thompson is our Attendance Support Worker. She carries out home visits if no contact has been made.</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15971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telephone or email the office if anyone else collects your child.</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supervise children on playgrounds before the bell goes, as staff are in briefings etc.</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We </a:t>
            </a:r>
            <a:r>
              <a:rPr lang="en-US" sz="2300" dirty="0" err="1">
                <a:latin typeface="SassoonInfant" panose="02000503040000020003" pitchFamily="2" charset="0"/>
                <a:ea typeface="Roboto" panose="02000000000000000000" pitchFamily="2" charset="0"/>
              </a:rPr>
              <a:t>apologise</a:t>
            </a:r>
            <a:r>
              <a:rPr lang="en-US" sz="2300" dirty="0">
                <a:latin typeface="SassoonInfant" panose="02000503040000020003" pitchFamily="2" charset="0"/>
                <a:ea typeface="Roboto" panose="02000000000000000000" pitchFamily="2" charset="0"/>
              </a:rPr>
              <a:t> if dismissal takes a while as we get used to new faces!</a:t>
            </a: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Arrival and Collection</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lnSpc>
                <a:spcPct val="100000"/>
              </a:lnSpc>
            </a:pPr>
            <a:r>
              <a:rPr lang="en-US" sz="2400" b="1" dirty="0">
                <a:latin typeface="Twinkl" panose="020B0604020202020204" charset="0"/>
                <a:ea typeface="Roboto" panose="02000000000000000000" pitchFamily="2" charset="0"/>
              </a:rPr>
              <a:t>A member of staff will be available on the gate or playground for you to ask any questions or share any concerns.</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27649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Behaviour</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We really value your support in helping children identify the “right choice.”</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 name="Picture 1"/>
          <p:cNvPicPr>
            <a:picLocks noChangeAspect="1"/>
          </p:cNvPicPr>
          <p:nvPr/>
        </p:nvPicPr>
        <p:blipFill>
          <a:blip r:embed="rId4"/>
          <a:stretch>
            <a:fillRect/>
          </a:stretch>
        </p:blipFill>
        <p:spPr>
          <a:xfrm>
            <a:off x="1068570" y="2105841"/>
            <a:ext cx="7006855" cy="2316376"/>
          </a:xfrm>
          <a:prstGeom prst="rect">
            <a:avLst/>
          </a:prstGeom>
        </p:spPr>
      </p:pic>
    </p:spTree>
    <p:extLst>
      <p:ext uri="{BB962C8B-B14F-4D97-AF65-F5344CB8AC3E}">
        <p14:creationId xmlns:p14="http://schemas.microsoft.com/office/powerpoint/2010/main" val="3182900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3724301"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Please label all belongings clearly.</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encourage children to be responsible for their own equipment.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Water or diluted squash.</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Belongings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The space on children’s pegs is very narrow. Larger rucksacks will not fit and can fall onto the floor, causing a fire hazard. Please only send necessary equipment.</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026" name="Picture 2" descr="Brilliant Basics Infant Kids School Jumper - Navy | BIG 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43946" y="2167621"/>
            <a:ext cx="2191325" cy="219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417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Grey or black trousers / skirt.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Black shoes.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White polo shirt.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blue jumper.</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tracksuit and white trainers on PE days.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Outdoor clothing, including jackets and footwear for Forest School.</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Uniform</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On Forest School days, children need spare clothes in case they get very muddy or wet. We don’t want anyone sitting in soggy clothes!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7004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549843" y="1995450"/>
            <a:ext cx="6697626"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Daily reading (children who do Read Write Inc can access books on Oxford Owl).</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Times Tables Rockstars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Weekly homework, books sent home every Friday, returned by following Wednesday</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Spelling shed / Maths shed (but watch this space as we will be launching a new spelling game!)  </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a:lnSpc>
                <a:spcPct val="100000"/>
              </a:lnSpc>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Homework</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sign your child’s reading diary whenever and whatever they read!</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3074" name="Picture 2" descr="main-oxford-owl » Wode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20007" y="2111058"/>
            <a:ext cx="1024248" cy="65551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imes Tables Rock Sta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42467" y="2766003"/>
            <a:ext cx="1001787" cy="3991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NumBots | Asset 1@2x"/>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02417" y="3299315"/>
            <a:ext cx="960939" cy="49263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Writing (Including Spellings) - PRINCESS FREDERICA HOM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61957" y="3959018"/>
            <a:ext cx="1001399" cy="52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88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74282"/>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Text - The Firework Makers Daughter.</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Improving reading fluency – daily reading time allowed for children to read for pleasure, supporting where needed.  </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Reading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23526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469762" y="1955944"/>
            <a:ext cx="8204471" cy="2104616"/>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Handwriting, letter formation and sizes. </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Exploring range of sentence types, punctuation, e.g. fronted adverbials, Description text and persuasion text.</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Coordinating conjunctions</a:t>
            </a:r>
            <a:r>
              <a:rPr lang="en-GB" sz="2400" dirty="0">
                <a:latin typeface="SassoonInfant" panose="02000503040000020003" pitchFamily="2" charset="0"/>
              </a:rPr>
              <a:t> (FANBOYS – for, and, nor, but, or, yet, so)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Writing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Focus on handwriting and children implementing skills into the wider curriculum.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02817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Place value - numbers up to 1000. </a:t>
            </a:r>
          </a:p>
          <a:p>
            <a:pPr>
              <a:lnSpc>
                <a:spcPct val="100000"/>
              </a:lnSpc>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Addition and subtraction up to 4-digit numbers – using formal column method.</a:t>
            </a:r>
          </a:p>
          <a:p>
            <a:pPr>
              <a:lnSpc>
                <a:spcPct val="100000"/>
              </a:lnSpc>
            </a:pPr>
            <a:r>
              <a:rPr lang="en-US" sz="2300" dirty="0">
                <a:latin typeface="SassoonInfant" panose="02000503040000020003" pitchFamily="2" charset="0"/>
                <a:ea typeface="Roboto" panose="02000000000000000000" pitchFamily="2" charset="0"/>
              </a:rPr>
              <a:t>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Measurement – area. </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Maths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Multiplication tables check in June, very important year for children, as much practice at home with all time-tables up to 12.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2601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Animals including humans </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This term we will be learning about Organs in the digestive system and their functions, types of human teeth, effects of liquids on teeth, food chains and food webs.</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Science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954025" y="4714950"/>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18031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25033" y="1978023"/>
            <a:ext cx="7056917" cy="1790316"/>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Geography – Spatial Sense (Globes, Grid reference and our local area)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Art – Light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RE – Judaism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Science - </a:t>
            </a:r>
            <a:r>
              <a:rPr lang="en-GB" sz="2300" dirty="0">
                <a:latin typeface="SassoonInfant" panose="02000503040000020003" pitchFamily="2" charset="0"/>
              </a:rPr>
              <a:t>Science – Animals including Humans </a:t>
            </a: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DT – Sewing week making cushions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PSHE - </a:t>
            </a:r>
            <a:r>
              <a:rPr lang="en-GB" sz="2300" dirty="0">
                <a:latin typeface="SassoonInfant" panose="02000503040000020003" pitchFamily="2" charset="0"/>
              </a:rPr>
              <a:t>Health and wellbeing and thinking positively. </a:t>
            </a:r>
          </a:p>
          <a:p>
            <a:pPr>
              <a:lnSpc>
                <a:spcPct val="100000"/>
              </a:lnSpc>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The Wider Curriculum</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Watch this space for exciting news about our Art, History, Geography and DT curriculum.</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7253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620033"/>
            <a:ext cx="7190230" cy="1318362"/>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lnSpc>
                <a:spcPct val="100000"/>
              </a:lnSpc>
            </a:pPr>
            <a:r>
              <a:rPr lang="en-US" sz="2300" dirty="0">
                <a:latin typeface="SassoonInfant" panose="02000503040000020003" pitchFamily="2" charset="0"/>
                <a:ea typeface="Roboto" panose="02000000000000000000" pitchFamily="2" charset="0"/>
              </a:rPr>
              <a:t>I am very excited to work with all the children helping meet their goals for the year and progress with confidence. </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 final note…</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don’t hesitate to contact me during the year if you have any questions or concerns. </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84555541"/>
      </p:ext>
    </p:extLst>
  </p:cSld>
  <p:clrMapOvr>
    <a:masterClrMapping/>
  </p:clrMapOvr>
</p:sld>
</file>

<file path=ppt/theme/theme1.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35d7a37-907c-4d13-b4e7-1b2c57e07583" xsi:nil="true"/>
    <lcf76f155ced4ddcb4097134ff3c332f xmlns="d36f68a5-30f3-4b31-954f-3a40ff08e79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050C3833360AA47A2E10ED930F094EE" ma:contentTypeVersion="13" ma:contentTypeDescription="Create a new document." ma:contentTypeScope="" ma:versionID="42a2111282d8be16df4a5ba629ad5f81">
  <xsd:schema xmlns:xsd="http://www.w3.org/2001/XMLSchema" xmlns:xs="http://www.w3.org/2001/XMLSchema" xmlns:p="http://schemas.microsoft.com/office/2006/metadata/properties" xmlns:ns2="d36f68a5-30f3-4b31-954f-3a40ff08e79e" xmlns:ns3="135d7a37-907c-4d13-b4e7-1b2c57e07583" targetNamespace="http://schemas.microsoft.com/office/2006/metadata/properties" ma:root="true" ma:fieldsID="5b7cf4e7549344156496e56684930d81" ns2:_="" ns3:_="">
    <xsd:import namespace="d36f68a5-30f3-4b31-954f-3a40ff08e79e"/>
    <xsd:import namespace="135d7a37-907c-4d13-b4e7-1b2c57e0758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6f68a5-30f3-4b31-954f-3a40ff08e7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1d02903-b2f6-4487-a9c0-07fc2e58451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35d7a37-907c-4d13-b4e7-1b2c57e0758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4a6561f-1dba-4c52-9e22-ad00311a6ba0}" ma:internalName="TaxCatchAll" ma:showField="CatchAllData" ma:web="135d7a37-907c-4d13-b4e7-1b2c57e0758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CB668B-32A2-4523-8344-4A86BFA2B67E}">
  <ds:schemaRefs>
    <ds:schemaRef ds:uri="http://schemas.microsoft.com/sharepoint/v3/contenttype/forms"/>
  </ds:schemaRefs>
</ds:datastoreItem>
</file>

<file path=customXml/itemProps2.xml><?xml version="1.0" encoding="utf-8"?>
<ds:datastoreItem xmlns:ds="http://schemas.openxmlformats.org/officeDocument/2006/customXml" ds:itemID="{4765D961-0969-429A-B9FF-F752C37C088E}">
  <ds:schemaRefs>
    <ds:schemaRef ds:uri="78841d7a-961b-4e96-976b-aa9eb0963edb"/>
    <ds:schemaRef ds:uri="http://schemas.microsoft.com/office/2006/documentManagement/types"/>
    <ds:schemaRef ds:uri="http://schemas.microsoft.com/office/infopath/2007/PartnerControls"/>
    <ds:schemaRef ds:uri="http://www.w3.org/XML/1998/namespace"/>
    <ds:schemaRef ds:uri="http://purl.org/dc/dcmitype/"/>
    <ds:schemaRef ds:uri="http://schemas.openxmlformats.org/package/2006/metadata/core-properties"/>
    <ds:schemaRef ds:uri="http://schemas.microsoft.com/office/2006/metadata/properties"/>
    <ds:schemaRef ds:uri="http://purl.org/dc/terms/"/>
    <ds:schemaRef ds:uri="http://purl.org/dc/elements/1.1/"/>
  </ds:schemaRefs>
</ds:datastoreItem>
</file>

<file path=customXml/itemProps3.xml><?xml version="1.0" encoding="utf-8"?>
<ds:datastoreItem xmlns:ds="http://schemas.openxmlformats.org/officeDocument/2006/customXml" ds:itemID="{F03E3D35-0E80-4163-A3D6-F854641FFDDC}"/>
</file>

<file path=docProps/app.xml><?xml version="1.0" encoding="utf-8"?>
<Properties xmlns="http://schemas.openxmlformats.org/officeDocument/2006/extended-properties" xmlns:vt="http://schemas.openxmlformats.org/officeDocument/2006/docPropsVTypes">
  <Template/>
  <TotalTime>635</TotalTime>
  <Words>1042</Words>
  <Application>Microsoft Office PowerPoint</Application>
  <PresentationFormat>On-screen Show (4:3)</PresentationFormat>
  <Paragraphs>129</Paragraphs>
  <Slides>16</Slides>
  <Notes>15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16</vt:i4>
      </vt:variant>
    </vt:vector>
  </HeadingPairs>
  <TitlesOfParts>
    <vt:vector size="24" baseType="lpstr">
      <vt:lpstr>Arial</vt:lpstr>
      <vt:lpstr>Calibri</vt:lpstr>
      <vt:lpstr>Roboto</vt:lpstr>
      <vt:lpstr>Calibri Light</vt:lpstr>
      <vt:lpstr>Twinkl</vt:lpstr>
      <vt:lpstr>SassoonInfant</vt:lpstr>
      <vt:lpstr>Disclaimers/Guidance</vt:lpstr>
      <vt:lpstr>Office Theme</vt:lpstr>
      <vt:lpstr>Welcome to Year 4</vt:lpstr>
      <vt:lpstr>Staff</vt:lpstr>
      <vt:lpstr>The Park Hill Family</vt:lpstr>
      <vt:lpstr>Data Collection</vt:lpstr>
      <vt:lpstr>Attendance</vt:lpstr>
      <vt:lpstr>Arrival and Collection</vt:lpstr>
      <vt:lpstr>Behaviour</vt:lpstr>
      <vt:lpstr>Belongings</vt:lpstr>
      <vt:lpstr>Uniform</vt:lpstr>
      <vt:lpstr>Homework</vt:lpstr>
      <vt:lpstr>Reading</vt:lpstr>
      <vt:lpstr>Writing</vt:lpstr>
      <vt:lpstr>Maths</vt:lpstr>
      <vt:lpstr>Science</vt:lpstr>
      <vt:lpstr>The Wider Curriculum</vt:lpstr>
      <vt:lpstr>A final note…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Pavandeep Kaur</cp:lastModifiedBy>
  <cp:revision>70</cp:revision>
  <dcterms:created xsi:type="dcterms:W3CDTF">2019-06-05T08:15:39Z</dcterms:created>
  <dcterms:modified xsi:type="dcterms:W3CDTF">2026-09-03T18:08:26Z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0x010100A050C3833360AA47A2E10ED930F094EE</vt:lpwstr>
  </property>
  <property fmtid="{D5CDD505-2E9C-101B-9397-08002B2CF9AE}" pid="3" name="MediaServiceImageTags">
    <vt:lpwstr/>
  </property>
</Properties>
</file>