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  <p:sldMasterId id="2147483660" r:id="rId5"/>
  </p:sldMasterIdLst>
  <p:notesMasterIdLst>
    <p:notesMasterId r:id="rId34"/>
  </p:notesMasterIdLst>
  <p:sldIdLst>
    <p:sldId id="256" r:id="rId6"/>
    <p:sldId id="1041" r:id="rId7"/>
    <p:sldId id="257" r:id="rId8"/>
    <p:sldId id="1037" r:id="rId9"/>
    <p:sldId id="1038" r:id="rId10"/>
    <p:sldId id="1039" r:id="rId11"/>
    <p:sldId id="1040" r:id="rId12"/>
    <p:sldId id="1043" r:id="rId13"/>
    <p:sldId id="1049" r:id="rId14"/>
    <p:sldId id="1042" r:id="rId15"/>
    <p:sldId id="282" r:id="rId16"/>
    <p:sldId id="283" r:id="rId17"/>
    <p:sldId id="284" r:id="rId18"/>
    <p:sldId id="292" r:id="rId19"/>
    <p:sldId id="293" r:id="rId20"/>
    <p:sldId id="295" r:id="rId21"/>
    <p:sldId id="294" r:id="rId22"/>
    <p:sldId id="274" r:id="rId23"/>
    <p:sldId id="285" r:id="rId24"/>
    <p:sldId id="286" r:id="rId25"/>
    <p:sldId id="287" r:id="rId26"/>
    <p:sldId id="1031" r:id="rId27"/>
    <p:sldId id="1044" r:id="rId28"/>
    <p:sldId id="1045" r:id="rId29"/>
    <p:sldId id="1046" r:id="rId30"/>
    <p:sldId id="1047" r:id="rId31"/>
    <p:sldId id="1048" r:id="rId32"/>
    <p:sldId id="269" r:id="rId33"/>
  </p:sldIdLst>
  <p:sldSz cx="18288000" cy="10287000"/>
  <p:notesSz cx="6858000" cy="9144000"/>
  <p:embeddedFontLst>
    <p:embeddedFont>
      <p:font typeface="Balsamiq Sans" panose="02000603000000000000" pitchFamily="2" charset="77"/>
      <p:regular r:id="rId35"/>
    </p:embeddedFont>
    <p:embeddedFont>
      <p:font typeface="BPreplay" panose="020F0502020204030204" pitchFamily="34" charset="0"/>
      <p:regular r:id="rId36"/>
      <p:bold r:id="rId37"/>
      <p:italic r:id="rId38"/>
      <p:boldItalic r:id="rId39"/>
    </p:embeddedFont>
    <p:embeddedFont>
      <p:font typeface="Garamond" panose="02020404030301010803" pitchFamily="18" charset="0"/>
      <p:regular r:id="rId40"/>
      <p:bold r:id="rId41"/>
      <p:italic r:id="rId42"/>
      <p:boldItalic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F207B7-885A-E874-1867-40632EEE0DDD}" v="29" dt="2023-09-19T08:25:44.5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2838BEF-8BB2-4498-84A7-C5851F593DF1}" styleName="Medium Style 4 –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505E3EF-67EA-436B-97B2-0124C06EBD24}" styleName="Medium Style 4 –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–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64" autoAdjust="0"/>
    <p:restoredTop sz="94531" autoAdjust="0"/>
  </p:normalViewPr>
  <p:slideViewPr>
    <p:cSldViewPr>
      <p:cViewPr varScale="1">
        <p:scale>
          <a:sx n="69" d="100"/>
          <a:sy n="69" d="100"/>
        </p:scale>
        <p:origin x="824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5.fntdata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font" Target="fonts/font2.fntdata"/><Relationship Id="rId49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microsoft.com/office/2016/11/relationships/changesInfo" Target="changesInfos/changesInfo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font" Target="fonts/font4.fntdata"/><Relationship Id="rId46" Type="http://schemas.openxmlformats.org/officeDocument/2006/relationships/theme" Target="theme/theme1.xml"/><Relationship Id="rId20" Type="http://schemas.openxmlformats.org/officeDocument/2006/relationships/slide" Target="slides/slide15.xml"/><Relationship Id="rId41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 Boardman" userId="S::amy.boardman@parkhillprimary.co.uk::bcfb87bc-7904-4a29-ae22-fc2d3e91639a" providerId="AD" clId="Web-{93F207B7-885A-E874-1867-40632EEE0DDD}"/>
    <pc:docChg chg="modSld">
      <pc:chgData name="A Boardman" userId="S::amy.boardman@parkhillprimary.co.uk::bcfb87bc-7904-4a29-ae22-fc2d3e91639a" providerId="AD" clId="Web-{93F207B7-885A-E874-1867-40632EEE0DDD}" dt="2023-09-19T08:25:44.590" v="17" actId="14100"/>
      <pc:docMkLst>
        <pc:docMk/>
      </pc:docMkLst>
      <pc:sldChg chg="modSp">
        <pc:chgData name="A Boardman" userId="S::amy.boardman@parkhillprimary.co.uk::bcfb87bc-7904-4a29-ae22-fc2d3e91639a" providerId="AD" clId="Web-{93F207B7-885A-E874-1867-40632EEE0DDD}" dt="2023-09-19T08:25:44.590" v="17" actId="14100"/>
        <pc:sldMkLst>
          <pc:docMk/>
          <pc:sldMk cId="0" sldId="259"/>
        </pc:sldMkLst>
        <pc:spChg chg="mod">
          <ac:chgData name="A Boardman" userId="S::amy.boardman@parkhillprimary.co.uk::bcfb87bc-7904-4a29-ae22-fc2d3e91639a" providerId="AD" clId="Web-{93F207B7-885A-E874-1867-40632EEE0DDD}" dt="2023-09-19T08:25:44.590" v="17" actId="14100"/>
          <ac:spMkLst>
            <pc:docMk/>
            <pc:sldMk cId="0" sldId="259"/>
            <ac:spMk id="1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7CDB9A-98F1-4D61-A096-F02731B4A213}" type="datetimeFigureOut">
              <a:rPr lang="en-GB" smtClean="0"/>
              <a:t>20/01/2025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5F94E0-475C-4AF3-BEFD-FC5BC77EB9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6526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 – young</a:t>
            </a:r>
          </a:p>
          <a:p>
            <a:r>
              <a:rPr lang="en-US" dirty="0"/>
              <a:t>2 – island</a:t>
            </a:r>
          </a:p>
          <a:p>
            <a:r>
              <a:rPr lang="en-US" dirty="0"/>
              <a:t>3 – famous</a:t>
            </a:r>
          </a:p>
          <a:p>
            <a:r>
              <a:rPr lang="en-US" dirty="0"/>
              <a:t>4 – texture</a:t>
            </a:r>
          </a:p>
          <a:p>
            <a:r>
              <a:rPr lang="en-US" dirty="0"/>
              <a:t>5 - social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5F94E0-475C-4AF3-BEFD-FC5BC77EB9F4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8313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532" y="0"/>
            <a:ext cx="18274936" cy="10287000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8135888" y="6331633"/>
            <a:ext cx="10152112" cy="1772990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4EBE64A-402B-1A5B-1D48-A271DF4312CD}"/>
              </a:ext>
            </a:extLst>
          </p:cNvPr>
          <p:cNvSpPr/>
          <p:nvPr userDrawn="1"/>
        </p:nvSpPr>
        <p:spPr>
          <a:xfrm>
            <a:off x="9144000" y="9727532"/>
            <a:ext cx="9144000" cy="5594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</p:spTree>
    <p:extLst>
      <p:ext uri="{BB962C8B-B14F-4D97-AF65-F5344CB8AC3E}">
        <p14:creationId xmlns:p14="http://schemas.microsoft.com/office/powerpoint/2010/main" val="2433070624"/>
      </p:ext>
    </p:extLst>
  </p:cSld>
  <p:clrMapOvr>
    <a:masterClrMapping/>
  </p:clrMapOvr>
  <p:hf sldNum="0"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PT_RM_pag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680" y="0"/>
            <a:ext cx="18361024" cy="10287000"/>
          </a:xfrm>
          <a:prstGeom prst="rect">
            <a:avLst/>
          </a:prstGeom>
        </p:spPr>
      </p:pic>
      <p:sp>
        <p:nvSpPr>
          <p:cNvPr id="7" name="Rectangle 3"/>
          <p:cNvSpPr/>
          <p:nvPr userDrawn="1"/>
        </p:nvSpPr>
        <p:spPr>
          <a:xfrm>
            <a:off x="647055" y="1726549"/>
            <a:ext cx="17281922" cy="68579"/>
          </a:xfrm>
          <a:prstGeom prst="rect">
            <a:avLst/>
          </a:prstGeom>
          <a:solidFill>
            <a:srgbClr val="3B9E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7057" y="390974"/>
            <a:ext cx="14957426" cy="1296144"/>
          </a:xfrm>
        </p:spPr>
        <p:txBody>
          <a:bodyPr anchor="b"/>
          <a:lstStyle/>
          <a:p>
            <a:br>
              <a:rPr lang="en-GB" dirty="0"/>
            </a:br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055" y="2078091"/>
            <a:ext cx="17278350" cy="756084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04DBCEF-19A6-4004-B125-9F38996560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9400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PT_RM_pag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680" y="0"/>
            <a:ext cx="18361024" cy="10287000"/>
          </a:xfrm>
          <a:prstGeom prst="rect">
            <a:avLst/>
          </a:prstGeom>
        </p:spPr>
      </p:pic>
      <p:sp>
        <p:nvSpPr>
          <p:cNvPr id="7" name="Rectangle 3"/>
          <p:cNvSpPr/>
          <p:nvPr userDrawn="1"/>
        </p:nvSpPr>
        <p:spPr>
          <a:xfrm>
            <a:off x="647055" y="1726549"/>
            <a:ext cx="17281922" cy="68579"/>
          </a:xfrm>
          <a:prstGeom prst="rect">
            <a:avLst/>
          </a:prstGeom>
          <a:solidFill>
            <a:srgbClr val="3B9E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7057" y="390974"/>
            <a:ext cx="14957426" cy="1296144"/>
          </a:xfrm>
        </p:spPr>
        <p:txBody>
          <a:bodyPr anchor="b"/>
          <a:lstStyle/>
          <a:p>
            <a:br>
              <a:rPr lang="en-GB" dirty="0"/>
            </a:br>
            <a:r>
              <a:rPr lang="en-GB" dirty="0"/>
              <a:t>Click to edit Master title style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04DBCEF-19A6-4004-B125-9F38996560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647055" y="2078091"/>
            <a:ext cx="8493770" cy="7452828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9400034" y="2078091"/>
            <a:ext cx="8509248" cy="7452828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4954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Placeholder 1"/>
          <p:cNvSpPr>
            <a:spLocks noGrp="1"/>
          </p:cNvSpPr>
          <p:nvPr>
            <p:ph type="title"/>
          </p:nvPr>
        </p:nvSpPr>
        <p:spPr bwMode="auto">
          <a:xfrm>
            <a:off x="647701" y="500063"/>
            <a:ext cx="14957426" cy="1512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47701" y="2243138"/>
            <a:ext cx="17278350" cy="7112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0576" y="9534526"/>
            <a:ext cx="4391024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>
                <a:solidFill>
                  <a:srgbClr val="2D2D2D">
                    <a:tint val="75000"/>
                  </a:srgbClr>
                </a:solidFill>
                <a:latin typeface="Garamond" pitchFamily="18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DF6C09D9-D1B6-4568-8B87-5A6249D0DBD1}" type="datetime1">
              <a:rPr lang="en-US"/>
              <a:pPr>
                <a:defRPr/>
              </a:pPr>
              <a:t>1/20/25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9534526"/>
            <a:ext cx="5791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rgbClr val="2D2D2D">
                    <a:tint val="75000"/>
                  </a:srgbClr>
                </a:solidFill>
                <a:latin typeface="Garamond" pitchFamily="18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Copyright Ruth Miskin Literacy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106401" y="9534526"/>
            <a:ext cx="481965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2D2D2D">
                    <a:tint val="75000"/>
                  </a:srgbClr>
                </a:solidFill>
                <a:latin typeface="Garamond" pitchFamily="18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D366FC25-FCA6-4D86-A84B-F6C8160D7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90577" y="283370"/>
            <a:ext cx="17135474" cy="21669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600">
              <a:solidFill>
                <a:prstClr val="white"/>
              </a:solidFill>
            </a:endParaRPr>
          </a:p>
        </p:txBody>
      </p:sp>
      <p:pic>
        <p:nvPicPr>
          <p:cNvPr id="15368" name="Picture 9" descr="RM_shap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87777" y="607220"/>
            <a:ext cx="13779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/>
        </p:nvCxnSpPr>
        <p:spPr>
          <a:xfrm>
            <a:off x="647700" y="283370"/>
            <a:ext cx="0" cy="9720263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0" name="Picture 9" descr="PPT_RM_page.jp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9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500" b="1" kern="1200">
          <a:solidFill>
            <a:srgbClr val="787878"/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500" b="1">
          <a:solidFill>
            <a:srgbClr val="787878"/>
          </a:solidFill>
          <a:latin typeface="Arial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500" b="1">
          <a:solidFill>
            <a:srgbClr val="787878"/>
          </a:solidFill>
          <a:latin typeface="Arial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500" b="1">
          <a:solidFill>
            <a:srgbClr val="787878"/>
          </a:solidFill>
          <a:latin typeface="Arial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500" b="1">
          <a:solidFill>
            <a:srgbClr val="787878"/>
          </a:solidFill>
          <a:latin typeface="Arial" pitchFamily="34" charset="0"/>
        </a:defRPr>
      </a:lvl5pPr>
      <a:lvl6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500" b="1">
          <a:solidFill>
            <a:srgbClr val="787878"/>
          </a:solidFill>
          <a:latin typeface="Arial" pitchFamily="34" charset="0"/>
        </a:defRPr>
      </a:lvl6pPr>
      <a:lvl7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500" b="1">
          <a:solidFill>
            <a:srgbClr val="787878"/>
          </a:solidFill>
          <a:latin typeface="Arial" pitchFamily="34" charset="0"/>
        </a:defRPr>
      </a:lvl7pPr>
      <a:lvl8pPr marL="2057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500" b="1">
          <a:solidFill>
            <a:srgbClr val="787878"/>
          </a:solidFill>
          <a:latin typeface="Arial" pitchFamily="34" charset="0"/>
        </a:defRPr>
      </a:lvl8pPr>
      <a:lvl9pPr marL="2743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500" b="1">
          <a:solidFill>
            <a:srgbClr val="787878"/>
          </a:solidFill>
          <a:latin typeface="Arial" pitchFamily="34" charset="0"/>
        </a:defRPr>
      </a:lvl9pPr>
    </p:titleStyle>
    <p:bodyStyle>
      <a:lvl1pPr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4800" kern="1200">
          <a:solidFill>
            <a:schemeClr val="tx2"/>
          </a:solidFill>
          <a:latin typeface="+mn-lt"/>
          <a:ea typeface="+mn-ea"/>
          <a:cs typeface="+mn-cs"/>
        </a:defRPr>
      </a:lvl1pPr>
      <a:lvl2pPr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4200" kern="1200">
          <a:solidFill>
            <a:schemeClr val="tx2"/>
          </a:solidFill>
          <a:latin typeface="+mn-lt"/>
          <a:ea typeface="+mn-ea"/>
          <a:cs typeface="+mn-cs"/>
        </a:defRPr>
      </a:lvl2pPr>
      <a:lvl3pPr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3600" kern="1200">
          <a:solidFill>
            <a:schemeClr val="tx2"/>
          </a:solidFill>
          <a:latin typeface="+mn-lt"/>
          <a:ea typeface="+mn-ea"/>
          <a:cs typeface="+mn-cs"/>
        </a:defRPr>
      </a:lvl3pPr>
      <a:lvl4pPr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3000" kern="1200">
          <a:solidFill>
            <a:schemeClr val="tx2"/>
          </a:solidFill>
          <a:latin typeface="+mn-lt"/>
          <a:ea typeface="+mn-ea"/>
          <a:cs typeface="+mn-cs"/>
        </a:defRPr>
      </a:lvl4pPr>
      <a:lvl5pPr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3000" kern="1200">
          <a:solidFill>
            <a:schemeClr val="tx2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1" Type="http://schemas.openxmlformats.org/officeDocument/2006/relationships/image" Target="../media/image17.png"/><Relationship Id="rId5" Type="http://schemas.openxmlformats.org/officeDocument/2006/relationships/image" Target="../media/image8.png"/><Relationship Id="rId10" Type="http://schemas.openxmlformats.org/officeDocument/2006/relationships/image" Target="../media/image16.png"/><Relationship Id="rId4" Type="http://schemas.openxmlformats.org/officeDocument/2006/relationships/image" Target="../media/image7.sv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bc.co.uk/bitesize/articles/zrybvk7#zs82p9q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s://www.cgpbooks.co.uk/resources/ks2-sats-online-10-minute-tests" TargetMode="External"/><Relationship Id="rId12" Type="http://schemas.openxmlformats.org/officeDocument/2006/relationships/image" Target="../media/image2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1" Type="http://schemas.openxmlformats.org/officeDocument/2006/relationships/image" Target="../media/image28.jpeg"/><Relationship Id="rId5" Type="http://schemas.openxmlformats.org/officeDocument/2006/relationships/image" Target="../media/image8.png"/><Relationship Id="rId10" Type="http://schemas.openxmlformats.org/officeDocument/2006/relationships/image" Target="../media/image27.png"/><Relationship Id="rId4" Type="http://schemas.openxmlformats.org/officeDocument/2006/relationships/image" Target="../media/image7.svg"/><Relationship Id="rId9" Type="http://schemas.openxmlformats.org/officeDocument/2006/relationships/hyperlink" Target="https://www.edshed.com/en-gb/login/school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6.png"/><Relationship Id="rId7" Type="http://schemas.openxmlformats.org/officeDocument/2006/relationships/image" Target="../media/image3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s://www.gov.uk/government/publications/teacher-assessment-frameworks-at-the-end-of-key-stage-2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30" t="-9432" r="-902" b="-1034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831312" y="2101982"/>
            <a:ext cx="14625376" cy="4260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529"/>
              </a:lnSpc>
              <a:spcBef>
                <a:spcPct val="0"/>
              </a:spcBef>
            </a:pPr>
            <a:r>
              <a:rPr lang="en-US" sz="14499" dirty="0">
                <a:solidFill>
                  <a:srgbClr val="FFFFFF"/>
                </a:solidFill>
                <a:latin typeface="Balsamiq Sans"/>
              </a:rPr>
              <a:t>Year 6 SATs Information</a:t>
            </a:r>
          </a:p>
        </p:txBody>
      </p:sp>
      <p:sp>
        <p:nvSpPr>
          <p:cNvPr id="4" name="Freeform 4"/>
          <p:cNvSpPr/>
          <p:nvPr/>
        </p:nvSpPr>
        <p:spPr>
          <a:xfrm flipH="1">
            <a:off x="16225193" y="8168283"/>
            <a:ext cx="1840302" cy="1828800"/>
          </a:xfrm>
          <a:custGeom>
            <a:avLst/>
            <a:gdLst/>
            <a:ahLst/>
            <a:cxnLst/>
            <a:rect l="l" t="t" r="r" b="b"/>
            <a:pathLst>
              <a:path w="1840302" h="1828800">
                <a:moveTo>
                  <a:pt x="1840302" y="0"/>
                </a:moveTo>
                <a:lnTo>
                  <a:pt x="0" y="0"/>
                </a:lnTo>
                <a:lnTo>
                  <a:pt x="0" y="1828800"/>
                </a:lnTo>
                <a:lnTo>
                  <a:pt x="1840302" y="1828800"/>
                </a:lnTo>
                <a:lnTo>
                  <a:pt x="1840302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flipV="1">
            <a:off x="223354" y="285750"/>
            <a:ext cx="1840302" cy="1828800"/>
          </a:xfrm>
          <a:custGeom>
            <a:avLst/>
            <a:gdLst/>
            <a:ahLst/>
            <a:cxnLst/>
            <a:rect l="l" t="t" r="r" b="b"/>
            <a:pathLst>
              <a:path w="1840302" h="1828800">
                <a:moveTo>
                  <a:pt x="0" y="1828800"/>
                </a:moveTo>
                <a:lnTo>
                  <a:pt x="1840302" y="1828800"/>
                </a:lnTo>
                <a:lnTo>
                  <a:pt x="1840302" y="0"/>
                </a:lnTo>
                <a:lnTo>
                  <a:pt x="0" y="0"/>
                </a:lnTo>
                <a:lnTo>
                  <a:pt x="0" y="18288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flipH="1" flipV="1">
            <a:off x="16225193" y="285750"/>
            <a:ext cx="1840302" cy="1828800"/>
          </a:xfrm>
          <a:custGeom>
            <a:avLst/>
            <a:gdLst/>
            <a:ahLst/>
            <a:cxnLst/>
            <a:rect l="l" t="t" r="r" b="b"/>
            <a:pathLst>
              <a:path w="1840302" h="1828800">
                <a:moveTo>
                  <a:pt x="1840302" y="1828800"/>
                </a:moveTo>
                <a:lnTo>
                  <a:pt x="0" y="1828800"/>
                </a:lnTo>
                <a:lnTo>
                  <a:pt x="0" y="0"/>
                </a:lnTo>
                <a:lnTo>
                  <a:pt x="1840302" y="0"/>
                </a:lnTo>
                <a:lnTo>
                  <a:pt x="1840302" y="18288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223354" y="8168283"/>
            <a:ext cx="1840302" cy="1828800"/>
          </a:xfrm>
          <a:custGeom>
            <a:avLst/>
            <a:gdLst/>
            <a:ahLst/>
            <a:cxnLst/>
            <a:rect l="l" t="t" r="r" b="b"/>
            <a:pathLst>
              <a:path w="1840302" h="1828800">
                <a:moveTo>
                  <a:pt x="0" y="0"/>
                </a:moveTo>
                <a:lnTo>
                  <a:pt x="1840302" y="0"/>
                </a:lnTo>
                <a:lnTo>
                  <a:pt x="1840302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AutoShape 8"/>
          <p:cNvSpPr/>
          <p:nvPr/>
        </p:nvSpPr>
        <p:spPr>
          <a:xfrm flipV="1">
            <a:off x="2455333" y="390525"/>
            <a:ext cx="3030950" cy="19785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5750049" y="285750"/>
            <a:ext cx="6787902" cy="394932"/>
          </a:xfrm>
          <a:custGeom>
            <a:avLst/>
            <a:gdLst/>
            <a:ahLst/>
            <a:cxnLst/>
            <a:rect l="l" t="t" r="r" b="b"/>
            <a:pathLst>
              <a:path w="6787902" h="394932">
                <a:moveTo>
                  <a:pt x="0" y="0"/>
                </a:moveTo>
                <a:lnTo>
                  <a:pt x="6787902" y="0"/>
                </a:lnTo>
                <a:lnTo>
                  <a:pt x="6787902" y="394932"/>
                </a:lnTo>
                <a:lnTo>
                  <a:pt x="0" y="3949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AutoShape 10"/>
          <p:cNvSpPr/>
          <p:nvPr/>
        </p:nvSpPr>
        <p:spPr>
          <a:xfrm flipV="1">
            <a:off x="12801717" y="419467"/>
            <a:ext cx="3030950" cy="19785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AutoShape 11"/>
          <p:cNvSpPr/>
          <p:nvPr/>
        </p:nvSpPr>
        <p:spPr>
          <a:xfrm flipV="1">
            <a:off x="2455333" y="9847608"/>
            <a:ext cx="3030950" cy="19785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AutoShape 12"/>
          <p:cNvSpPr/>
          <p:nvPr/>
        </p:nvSpPr>
        <p:spPr>
          <a:xfrm flipV="1">
            <a:off x="12801717" y="9876550"/>
            <a:ext cx="3030950" cy="19785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flipV="1">
            <a:off x="5750473" y="9602150"/>
            <a:ext cx="6787902" cy="394932"/>
          </a:xfrm>
          <a:custGeom>
            <a:avLst/>
            <a:gdLst/>
            <a:ahLst/>
            <a:cxnLst/>
            <a:rect l="l" t="t" r="r" b="b"/>
            <a:pathLst>
              <a:path w="6787902" h="394932">
                <a:moveTo>
                  <a:pt x="0" y="394933"/>
                </a:moveTo>
                <a:lnTo>
                  <a:pt x="6787902" y="394933"/>
                </a:lnTo>
                <a:lnTo>
                  <a:pt x="6787902" y="0"/>
                </a:lnTo>
                <a:lnTo>
                  <a:pt x="0" y="0"/>
                </a:lnTo>
                <a:lnTo>
                  <a:pt x="0" y="394933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AutoShape 14"/>
          <p:cNvSpPr/>
          <p:nvPr/>
        </p:nvSpPr>
        <p:spPr>
          <a:xfrm flipV="1">
            <a:off x="2455333" y="390525"/>
            <a:ext cx="3030950" cy="19785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5" name="AutoShape 15"/>
          <p:cNvSpPr/>
          <p:nvPr/>
        </p:nvSpPr>
        <p:spPr>
          <a:xfrm flipV="1">
            <a:off x="2455333" y="390525"/>
            <a:ext cx="3030950" cy="19785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" name="AutoShape 16"/>
          <p:cNvSpPr/>
          <p:nvPr/>
        </p:nvSpPr>
        <p:spPr>
          <a:xfrm>
            <a:off x="395026" y="2426481"/>
            <a:ext cx="0" cy="5434037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7" name="AutoShape 17"/>
          <p:cNvSpPr/>
          <p:nvPr/>
        </p:nvSpPr>
        <p:spPr>
          <a:xfrm>
            <a:off x="17905788" y="2426481"/>
            <a:ext cx="0" cy="5434037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Box 18"/>
          <p:cNvSpPr txBox="1"/>
          <p:nvPr/>
        </p:nvSpPr>
        <p:spPr>
          <a:xfrm>
            <a:off x="1831736" y="7048500"/>
            <a:ext cx="14625376" cy="893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39"/>
              </a:lnSpc>
              <a:spcBef>
                <a:spcPct val="0"/>
              </a:spcBef>
            </a:pPr>
            <a:r>
              <a:rPr lang="en-US" sz="6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23.01.25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78EA4C-D331-FCF3-C9DE-81D971259D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F78B9900-851A-6E2B-6485-2018892D188D}"/>
              </a:ext>
            </a:extLst>
          </p:cNvPr>
          <p:cNvSpPr/>
          <p:nvPr/>
        </p:nvSpPr>
        <p:spPr>
          <a:xfrm>
            <a:off x="0" y="-144463"/>
            <a:ext cx="18288000" cy="10469563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30" t="-9432" r="-902" b="-1034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1B9AE5AE-6DBD-B54C-8178-F0994CE65B50}"/>
              </a:ext>
            </a:extLst>
          </p:cNvPr>
          <p:cNvSpPr txBox="1"/>
          <p:nvPr/>
        </p:nvSpPr>
        <p:spPr>
          <a:xfrm>
            <a:off x="1831312" y="1247775"/>
            <a:ext cx="14625376" cy="2943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399"/>
              </a:lnSpc>
              <a:spcBef>
                <a:spcPct val="0"/>
              </a:spcBef>
            </a:pPr>
            <a:r>
              <a:rPr lang="en-US" sz="9999" dirty="0">
                <a:solidFill>
                  <a:srgbClr val="FFFFFF"/>
                </a:solidFill>
                <a:latin typeface="Balsamiq Sans"/>
              </a:rPr>
              <a:t>What do the tests look like?</a:t>
            </a: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D0B22870-9F95-6F21-3342-F46AC17C4B3D}"/>
              </a:ext>
            </a:extLst>
          </p:cNvPr>
          <p:cNvSpPr/>
          <p:nvPr/>
        </p:nvSpPr>
        <p:spPr>
          <a:xfrm flipH="1">
            <a:off x="16225193" y="8168283"/>
            <a:ext cx="1840302" cy="1828800"/>
          </a:xfrm>
          <a:custGeom>
            <a:avLst/>
            <a:gdLst/>
            <a:ahLst/>
            <a:cxnLst/>
            <a:rect l="l" t="t" r="r" b="b"/>
            <a:pathLst>
              <a:path w="1840302" h="1828800">
                <a:moveTo>
                  <a:pt x="1840302" y="0"/>
                </a:moveTo>
                <a:lnTo>
                  <a:pt x="0" y="0"/>
                </a:lnTo>
                <a:lnTo>
                  <a:pt x="0" y="1828800"/>
                </a:lnTo>
                <a:lnTo>
                  <a:pt x="1840302" y="1828800"/>
                </a:lnTo>
                <a:lnTo>
                  <a:pt x="1840302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00242F19-769E-8045-E6A6-2D6664B00140}"/>
              </a:ext>
            </a:extLst>
          </p:cNvPr>
          <p:cNvSpPr/>
          <p:nvPr/>
        </p:nvSpPr>
        <p:spPr>
          <a:xfrm flipV="1">
            <a:off x="223354" y="285750"/>
            <a:ext cx="1840302" cy="1828800"/>
          </a:xfrm>
          <a:custGeom>
            <a:avLst/>
            <a:gdLst/>
            <a:ahLst/>
            <a:cxnLst/>
            <a:rect l="l" t="t" r="r" b="b"/>
            <a:pathLst>
              <a:path w="1840302" h="1828800">
                <a:moveTo>
                  <a:pt x="0" y="1828800"/>
                </a:moveTo>
                <a:lnTo>
                  <a:pt x="1840302" y="1828800"/>
                </a:lnTo>
                <a:lnTo>
                  <a:pt x="1840302" y="0"/>
                </a:lnTo>
                <a:lnTo>
                  <a:pt x="0" y="0"/>
                </a:lnTo>
                <a:lnTo>
                  <a:pt x="0" y="18288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6B977FB4-FF28-F6E5-DCBC-ECBA8F2F7AB8}"/>
              </a:ext>
            </a:extLst>
          </p:cNvPr>
          <p:cNvSpPr/>
          <p:nvPr/>
        </p:nvSpPr>
        <p:spPr>
          <a:xfrm flipH="1" flipV="1">
            <a:off x="16225193" y="285750"/>
            <a:ext cx="1840302" cy="1828800"/>
          </a:xfrm>
          <a:custGeom>
            <a:avLst/>
            <a:gdLst/>
            <a:ahLst/>
            <a:cxnLst/>
            <a:rect l="l" t="t" r="r" b="b"/>
            <a:pathLst>
              <a:path w="1840302" h="1828800">
                <a:moveTo>
                  <a:pt x="1840302" y="1828800"/>
                </a:moveTo>
                <a:lnTo>
                  <a:pt x="0" y="1828800"/>
                </a:lnTo>
                <a:lnTo>
                  <a:pt x="0" y="0"/>
                </a:lnTo>
                <a:lnTo>
                  <a:pt x="1840302" y="0"/>
                </a:lnTo>
                <a:lnTo>
                  <a:pt x="1840302" y="18288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366C9A09-CAC8-46A9-0609-79CFB3793C52}"/>
              </a:ext>
            </a:extLst>
          </p:cNvPr>
          <p:cNvSpPr/>
          <p:nvPr/>
        </p:nvSpPr>
        <p:spPr>
          <a:xfrm>
            <a:off x="223354" y="8168283"/>
            <a:ext cx="1840302" cy="1828800"/>
          </a:xfrm>
          <a:custGeom>
            <a:avLst/>
            <a:gdLst/>
            <a:ahLst/>
            <a:cxnLst/>
            <a:rect l="l" t="t" r="r" b="b"/>
            <a:pathLst>
              <a:path w="1840302" h="1828800">
                <a:moveTo>
                  <a:pt x="0" y="0"/>
                </a:moveTo>
                <a:lnTo>
                  <a:pt x="1840302" y="0"/>
                </a:lnTo>
                <a:lnTo>
                  <a:pt x="1840302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AutoShape 8">
            <a:extLst>
              <a:ext uri="{FF2B5EF4-FFF2-40B4-BE49-F238E27FC236}">
                <a16:creationId xmlns:a16="http://schemas.microsoft.com/office/drawing/2014/main" id="{3CE303DA-C44D-3C14-6794-EF7D4F0693A6}"/>
              </a:ext>
            </a:extLst>
          </p:cNvPr>
          <p:cNvSpPr/>
          <p:nvPr/>
        </p:nvSpPr>
        <p:spPr>
          <a:xfrm flipV="1">
            <a:off x="2455333" y="390525"/>
            <a:ext cx="3030950" cy="19785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0FD7F672-F8B4-795B-AC74-2F282D228F1F}"/>
              </a:ext>
            </a:extLst>
          </p:cNvPr>
          <p:cNvSpPr/>
          <p:nvPr/>
        </p:nvSpPr>
        <p:spPr>
          <a:xfrm>
            <a:off x="5750049" y="285750"/>
            <a:ext cx="6787902" cy="394932"/>
          </a:xfrm>
          <a:custGeom>
            <a:avLst/>
            <a:gdLst/>
            <a:ahLst/>
            <a:cxnLst/>
            <a:rect l="l" t="t" r="r" b="b"/>
            <a:pathLst>
              <a:path w="6787902" h="394932">
                <a:moveTo>
                  <a:pt x="0" y="0"/>
                </a:moveTo>
                <a:lnTo>
                  <a:pt x="6787902" y="0"/>
                </a:lnTo>
                <a:lnTo>
                  <a:pt x="6787902" y="394932"/>
                </a:lnTo>
                <a:lnTo>
                  <a:pt x="0" y="3949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AutoShape 10">
            <a:extLst>
              <a:ext uri="{FF2B5EF4-FFF2-40B4-BE49-F238E27FC236}">
                <a16:creationId xmlns:a16="http://schemas.microsoft.com/office/drawing/2014/main" id="{C63EAF73-4060-5379-95B7-9965B1276280}"/>
              </a:ext>
            </a:extLst>
          </p:cNvPr>
          <p:cNvSpPr/>
          <p:nvPr/>
        </p:nvSpPr>
        <p:spPr>
          <a:xfrm flipV="1">
            <a:off x="12801717" y="419467"/>
            <a:ext cx="3030950" cy="19785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AutoShape 11">
            <a:extLst>
              <a:ext uri="{FF2B5EF4-FFF2-40B4-BE49-F238E27FC236}">
                <a16:creationId xmlns:a16="http://schemas.microsoft.com/office/drawing/2014/main" id="{3A974DB1-01DC-30F1-CFF2-17AC61023556}"/>
              </a:ext>
            </a:extLst>
          </p:cNvPr>
          <p:cNvSpPr/>
          <p:nvPr/>
        </p:nvSpPr>
        <p:spPr>
          <a:xfrm flipV="1">
            <a:off x="2455333" y="9847608"/>
            <a:ext cx="3030950" cy="19785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AutoShape 12">
            <a:extLst>
              <a:ext uri="{FF2B5EF4-FFF2-40B4-BE49-F238E27FC236}">
                <a16:creationId xmlns:a16="http://schemas.microsoft.com/office/drawing/2014/main" id="{A69B1379-DC9F-3F64-A585-F70DBBE2EE9C}"/>
              </a:ext>
            </a:extLst>
          </p:cNvPr>
          <p:cNvSpPr/>
          <p:nvPr/>
        </p:nvSpPr>
        <p:spPr>
          <a:xfrm flipV="1">
            <a:off x="12801717" y="9876550"/>
            <a:ext cx="3030950" cy="19785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44566728-8754-1EB5-9391-50F2D933BB93}"/>
              </a:ext>
            </a:extLst>
          </p:cNvPr>
          <p:cNvSpPr/>
          <p:nvPr/>
        </p:nvSpPr>
        <p:spPr>
          <a:xfrm flipV="1">
            <a:off x="5750473" y="9602150"/>
            <a:ext cx="6787902" cy="394932"/>
          </a:xfrm>
          <a:custGeom>
            <a:avLst/>
            <a:gdLst/>
            <a:ahLst/>
            <a:cxnLst/>
            <a:rect l="l" t="t" r="r" b="b"/>
            <a:pathLst>
              <a:path w="6787902" h="394932">
                <a:moveTo>
                  <a:pt x="0" y="394933"/>
                </a:moveTo>
                <a:lnTo>
                  <a:pt x="6787902" y="394933"/>
                </a:lnTo>
                <a:lnTo>
                  <a:pt x="6787902" y="0"/>
                </a:lnTo>
                <a:lnTo>
                  <a:pt x="0" y="0"/>
                </a:lnTo>
                <a:lnTo>
                  <a:pt x="0" y="394933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AutoShape 14">
            <a:extLst>
              <a:ext uri="{FF2B5EF4-FFF2-40B4-BE49-F238E27FC236}">
                <a16:creationId xmlns:a16="http://schemas.microsoft.com/office/drawing/2014/main" id="{023DC9F0-E851-38DD-7D81-42BDDA9AE5F6}"/>
              </a:ext>
            </a:extLst>
          </p:cNvPr>
          <p:cNvSpPr/>
          <p:nvPr/>
        </p:nvSpPr>
        <p:spPr>
          <a:xfrm flipV="1">
            <a:off x="2455333" y="390525"/>
            <a:ext cx="3030950" cy="19785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5" name="AutoShape 15">
            <a:extLst>
              <a:ext uri="{FF2B5EF4-FFF2-40B4-BE49-F238E27FC236}">
                <a16:creationId xmlns:a16="http://schemas.microsoft.com/office/drawing/2014/main" id="{4D711E6E-1B57-0628-7CFC-B9B45A76AD4C}"/>
              </a:ext>
            </a:extLst>
          </p:cNvPr>
          <p:cNvSpPr/>
          <p:nvPr/>
        </p:nvSpPr>
        <p:spPr>
          <a:xfrm flipV="1">
            <a:off x="2455333" y="390525"/>
            <a:ext cx="3030950" cy="19785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" name="AutoShape 16">
            <a:extLst>
              <a:ext uri="{FF2B5EF4-FFF2-40B4-BE49-F238E27FC236}">
                <a16:creationId xmlns:a16="http://schemas.microsoft.com/office/drawing/2014/main" id="{B03C9433-21BD-9380-DCE4-41B7B0BCB86A}"/>
              </a:ext>
            </a:extLst>
          </p:cNvPr>
          <p:cNvSpPr/>
          <p:nvPr/>
        </p:nvSpPr>
        <p:spPr>
          <a:xfrm>
            <a:off x="395026" y="2426481"/>
            <a:ext cx="0" cy="5434037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7" name="AutoShape 17">
            <a:extLst>
              <a:ext uri="{FF2B5EF4-FFF2-40B4-BE49-F238E27FC236}">
                <a16:creationId xmlns:a16="http://schemas.microsoft.com/office/drawing/2014/main" id="{012EDBC1-F201-585B-0A85-73DE2AD07637}"/>
              </a:ext>
            </a:extLst>
          </p:cNvPr>
          <p:cNvSpPr/>
          <p:nvPr/>
        </p:nvSpPr>
        <p:spPr>
          <a:xfrm>
            <a:off x="17905788" y="2426481"/>
            <a:ext cx="0" cy="5434037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9" name="AutoShape 2" descr="eyes clipart png 10 free Cliparts | Download images on Clipground 2021">
            <a:extLst>
              <a:ext uri="{FF2B5EF4-FFF2-40B4-BE49-F238E27FC236}">
                <a16:creationId xmlns:a16="http://schemas.microsoft.com/office/drawing/2014/main" id="{01095812-71D3-9652-30D3-E3146998220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CB3DD11-27AA-6289-7420-46BAB1F4E8A8}"/>
              </a:ext>
            </a:extLst>
          </p:cNvPr>
          <p:cNvGrpSpPr/>
          <p:nvPr/>
        </p:nvGrpSpPr>
        <p:grpSpPr>
          <a:xfrm>
            <a:off x="2635307" y="4757918"/>
            <a:ext cx="13030200" cy="2564497"/>
            <a:chOff x="1524000" y="4757918"/>
            <a:chExt cx="13030200" cy="2564497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6802EB5-38C3-1310-2695-5B36616B321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524000" y="4757918"/>
              <a:ext cx="1769577" cy="252000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03EA6EA7-A52A-72A9-6955-5857B0A4496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789022" y="4762499"/>
              <a:ext cx="1779718" cy="252000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C2A0102-0FBB-21B9-2D57-04CD98781B6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002822" y="4775604"/>
              <a:ext cx="1769578" cy="25200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57D3E931-7B0C-87FA-478E-4278CD21C0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297436" y="4763662"/>
              <a:ext cx="1760964" cy="252000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13CA2B41-CCC4-CF7B-52C8-5DD071F0D4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0555200" y="4802415"/>
              <a:ext cx="1789200" cy="2520000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4D93D6EA-EC70-FECB-502F-F880C59C73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2780120" y="4781828"/>
              <a:ext cx="1774080" cy="252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33099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96C3C7A-510B-80CF-4375-598D87EAF153}"/>
              </a:ext>
            </a:extLst>
          </p:cNvPr>
          <p:cNvSpPr/>
          <p:nvPr/>
        </p:nvSpPr>
        <p:spPr>
          <a:xfrm>
            <a:off x="1731169" y="531020"/>
            <a:ext cx="13735052" cy="1073943"/>
          </a:xfrm>
          <a:prstGeom prst="rect">
            <a:avLst/>
          </a:prstGeom>
          <a:solidFill>
            <a:srgbClr val="FFFF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700"/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D4E77550-BE90-DF8D-1CCD-561CE44707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7983" y="602457"/>
            <a:ext cx="248503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400" b="1" dirty="0">
                <a:latin typeface="BPreplay" pitchFamily="50" charset="0"/>
              </a:rPr>
              <a:t>Reading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DC0807-357D-0F99-8335-713B76BC563F}"/>
              </a:ext>
            </a:extLst>
          </p:cNvPr>
          <p:cNvSpPr/>
          <p:nvPr/>
        </p:nvSpPr>
        <p:spPr>
          <a:xfrm>
            <a:off x="2828926" y="1604963"/>
            <a:ext cx="12644438" cy="8155782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tIns="324000" rIns="324000" bIns="324000"/>
          <a:lstStyle/>
          <a:p>
            <a:pPr marL="514350" indent="-240507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chemeClr val="bg2">
                    <a:lumMod val="10000"/>
                  </a:schemeClr>
                </a:solidFill>
                <a:latin typeface="BPreplay" panose="02000503000000020004" pitchFamily="50" charset="0"/>
              </a:rPr>
              <a:t>The reading test consists of a single test paper with three unrelated reading texts. Children are given 60 minutes in total, which includes reading the texts and answering the questions.</a:t>
            </a:r>
          </a:p>
          <a:p>
            <a:pPr marL="514350" indent="-240507">
              <a:buFont typeface="Arial" panose="020B0604020202020204" pitchFamily="34" charset="0"/>
              <a:buChar char="•"/>
              <a:defRPr/>
            </a:pPr>
            <a:endParaRPr lang="en-GB" sz="2400" dirty="0">
              <a:solidFill>
                <a:schemeClr val="bg2">
                  <a:lumMod val="10000"/>
                </a:schemeClr>
              </a:solidFill>
              <a:latin typeface="BPreplay" panose="02000503000000020004" pitchFamily="50" charset="0"/>
            </a:endParaRPr>
          </a:p>
          <a:p>
            <a:pPr marL="514350" indent="-240507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chemeClr val="bg2">
                    <a:lumMod val="10000"/>
                  </a:schemeClr>
                </a:solidFill>
                <a:latin typeface="BPreplay" panose="02000503000000020004" pitchFamily="50" charset="0"/>
              </a:rPr>
              <a:t>A total of 50 marks are available.</a:t>
            </a:r>
          </a:p>
          <a:p>
            <a:pPr marL="514350" indent="-240507">
              <a:buFont typeface="Arial" panose="020B0604020202020204" pitchFamily="34" charset="0"/>
              <a:buChar char="•"/>
              <a:defRPr/>
            </a:pPr>
            <a:endParaRPr lang="en-GB" sz="2400" dirty="0">
              <a:solidFill>
                <a:schemeClr val="bg2">
                  <a:lumMod val="10000"/>
                </a:schemeClr>
              </a:solidFill>
              <a:latin typeface="BPreplay" panose="02000503000000020004" pitchFamily="50" charset="0"/>
            </a:endParaRPr>
          </a:p>
          <a:p>
            <a:pPr marL="514350" indent="-240507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chemeClr val="bg2">
                    <a:lumMod val="10000"/>
                  </a:schemeClr>
                </a:solidFill>
                <a:latin typeface="BPreplay" panose="02000503000000020004" pitchFamily="50" charset="0"/>
              </a:rPr>
              <a:t>Questions are designed to assess the comprehension and understanding of a child’s reading. </a:t>
            </a:r>
          </a:p>
          <a:p>
            <a:pPr marL="514350" indent="-240507">
              <a:buFont typeface="Arial" panose="020B0604020202020204" pitchFamily="34" charset="0"/>
              <a:buChar char="•"/>
              <a:defRPr/>
            </a:pPr>
            <a:endParaRPr lang="en-GB" sz="2400" dirty="0">
              <a:solidFill>
                <a:schemeClr val="bg2">
                  <a:lumMod val="10000"/>
                </a:schemeClr>
              </a:solidFill>
              <a:latin typeface="BPreplay" panose="02000503000000020004" pitchFamily="50" charset="0"/>
            </a:endParaRPr>
          </a:p>
          <a:p>
            <a:pPr marL="514350" indent="-240507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chemeClr val="bg2">
                    <a:lumMod val="10000"/>
                  </a:schemeClr>
                </a:solidFill>
                <a:latin typeface="BPreplay" panose="02000503000000020004" pitchFamily="50" charset="0"/>
              </a:rPr>
              <a:t>During the reading paper, a child’s inference and deduction skills are thoroughly tested. They will also be expected to answer questions on authorial choices: explaining why an author has chosen to use particular vocabulary, grammar and text features. </a:t>
            </a:r>
          </a:p>
          <a:p>
            <a:pPr marL="514350" indent="-240507">
              <a:buFont typeface="Arial" panose="020B0604020202020204" pitchFamily="34" charset="0"/>
              <a:buChar char="•"/>
              <a:defRPr/>
            </a:pPr>
            <a:endParaRPr lang="en-GB" sz="2400" dirty="0">
              <a:solidFill>
                <a:schemeClr val="bg2">
                  <a:lumMod val="10000"/>
                </a:schemeClr>
              </a:solidFill>
              <a:latin typeface="BPreplay" panose="02000503000000020004" pitchFamily="50" charset="0"/>
            </a:endParaRPr>
          </a:p>
          <a:p>
            <a:pPr marL="514350" indent="-240507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chemeClr val="bg2">
                    <a:lumMod val="10000"/>
                  </a:schemeClr>
                </a:solidFill>
                <a:latin typeface="BPreplay" panose="02000503000000020004" pitchFamily="50" charset="0"/>
              </a:rPr>
              <a:t>Some questions are multiple choice or selected response; others require short answers and some require an extended response or explanation.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AE5097-7476-46F7-643F-E3E3989F26A4}"/>
              </a:ext>
            </a:extLst>
          </p:cNvPr>
          <p:cNvSpPr/>
          <p:nvPr/>
        </p:nvSpPr>
        <p:spPr>
          <a:xfrm>
            <a:off x="2836070" y="1604963"/>
            <a:ext cx="12644438" cy="8155782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tIns="324000" rIns="324000" bIns="324000"/>
          <a:lstStyle/>
          <a:p>
            <a:pPr marL="140495">
              <a:defRPr/>
            </a:pPr>
            <a:r>
              <a:rPr lang="en-GB" sz="2400" b="1" dirty="0">
                <a:solidFill>
                  <a:schemeClr val="bg2">
                    <a:lumMod val="10000"/>
                  </a:schemeClr>
                </a:solidFill>
                <a:latin typeface="BPreplay" panose="02000503000000020004" pitchFamily="50" charset="0"/>
              </a:rPr>
              <a:t>Reading Paper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72DF26B-EFFA-A18D-78EF-224FB46C041A}"/>
              </a:ext>
            </a:extLst>
          </p:cNvPr>
          <p:cNvSpPr/>
          <p:nvPr/>
        </p:nvSpPr>
        <p:spPr>
          <a:xfrm>
            <a:off x="1995488" y="531020"/>
            <a:ext cx="13470732" cy="1073943"/>
          </a:xfrm>
          <a:prstGeom prst="rect">
            <a:avLst/>
          </a:prstGeom>
          <a:solidFill>
            <a:srgbClr val="FFFF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700"/>
          </a:p>
        </p:txBody>
      </p:sp>
      <p:sp>
        <p:nvSpPr>
          <p:cNvPr id="14341" name="Rectangle 3">
            <a:extLst>
              <a:ext uri="{FF2B5EF4-FFF2-40B4-BE49-F238E27FC236}">
                <a16:creationId xmlns:a16="http://schemas.microsoft.com/office/drawing/2014/main" id="{31C26B36-A4DD-0115-1238-285D93B060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7982" y="602457"/>
            <a:ext cx="534646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400" b="1" dirty="0">
                <a:latin typeface="BPreplay" pitchFamily="50" charset="0"/>
              </a:rPr>
              <a:t>Sample Questions</a:t>
            </a:r>
          </a:p>
        </p:txBody>
      </p:sp>
      <p:pic>
        <p:nvPicPr>
          <p:cNvPr id="14344" name="Picture 4">
            <a:extLst>
              <a:ext uri="{FF2B5EF4-FFF2-40B4-BE49-F238E27FC236}">
                <a16:creationId xmlns:a16="http://schemas.microsoft.com/office/drawing/2014/main" id="{1930DFD2-46D3-F1F8-7664-EA1A1983FA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308" y="3067050"/>
            <a:ext cx="10358438" cy="582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EC3B605-4193-6B91-ADEE-1A4939C4D07D}"/>
              </a:ext>
            </a:extLst>
          </p:cNvPr>
          <p:cNvSpPr/>
          <p:nvPr/>
        </p:nvSpPr>
        <p:spPr>
          <a:xfrm>
            <a:off x="2819401" y="1604963"/>
            <a:ext cx="12644438" cy="8155782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tIns="324000" rIns="324000" bIns="324000"/>
          <a:lstStyle/>
          <a:p>
            <a:pPr marL="140495">
              <a:defRPr/>
            </a:pPr>
            <a:r>
              <a:rPr lang="en-GB" sz="2400" b="1" dirty="0">
                <a:solidFill>
                  <a:schemeClr val="bg2">
                    <a:lumMod val="10000"/>
                  </a:schemeClr>
                </a:solidFill>
                <a:latin typeface="BPreplay" panose="02000503000000020004" pitchFamily="50" charset="0"/>
              </a:rPr>
              <a:t>Reading Paper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55651D-D720-B17D-5501-6F2D50CE6464}"/>
              </a:ext>
            </a:extLst>
          </p:cNvPr>
          <p:cNvSpPr/>
          <p:nvPr/>
        </p:nvSpPr>
        <p:spPr>
          <a:xfrm>
            <a:off x="1983581" y="531020"/>
            <a:ext cx="13482639" cy="1073943"/>
          </a:xfrm>
          <a:prstGeom prst="rect">
            <a:avLst/>
          </a:prstGeom>
          <a:solidFill>
            <a:srgbClr val="FFFF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700"/>
          </a:p>
        </p:txBody>
      </p:sp>
      <p:sp>
        <p:nvSpPr>
          <p:cNvPr id="15365" name="Rectangle 3">
            <a:extLst>
              <a:ext uri="{FF2B5EF4-FFF2-40B4-BE49-F238E27FC236}">
                <a16:creationId xmlns:a16="http://schemas.microsoft.com/office/drawing/2014/main" id="{A413596A-C83D-54DB-3F57-312189D7A1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7982" y="602457"/>
            <a:ext cx="534646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400" b="1" dirty="0">
                <a:latin typeface="BPreplay" pitchFamily="50" charset="0"/>
              </a:rPr>
              <a:t>Sample Questions</a:t>
            </a:r>
          </a:p>
        </p:txBody>
      </p:sp>
      <p:pic>
        <p:nvPicPr>
          <p:cNvPr id="15368" name="Picture 2">
            <a:extLst>
              <a:ext uri="{FF2B5EF4-FFF2-40B4-BE49-F238E27FC236}">
                <a16:creationId xmlns:a16="http://schemas.microsoft.com/office/drawing/2014/main" id="{1ADA41A0-E701-963F-1CDE-EE52417985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3" y="3871913"/>
            <a:ext cx="10429875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C12234B-8C60-6109-D1D2-CAE5C17A202C}"/>
              </a:ext>
            </a:extLst>
          </p:cNvPr>
          <p:cNvSpPr/>
          <p:nvPr/>
        </p:nvSpPr>
        <p:spPr>
          <a:xfrm>
            <a:off x="2819401" y="1604963"/>
            <a:ext cx="12644438" cy="8155782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tIns="324000" rIns="324000" bIns="324000"/>
          <a:lstStyle/>
          <a:p>
            <a:pPr marL="140495">
              <a:defRPr/>
            </a:pPr>
            <a:endParaRPr lang="en-GB" sz="2400" b="1" dirty="0">
              <a:solidFill>
                <a:schemeClr val="bg2">
                  <a:lumMod val="10000"/>
                </a:schemeClr>
              </a:solidFill>
              <a:latin typeface="BPreplay" panose="02000503000000020004" pitchFamily="50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937075-A897-0084-24CA-DFE86F82AA1F}"/>
              </a:ext>
            </a:extLst>
          </p:cNvPr>
          <p:cNvSpPr/>
          <p:nvPr/>
        </p:nvSpPr>
        <p:spPr>
          <a:xfrm>
            <a:off x="1983581" y="531020"/>
            <a:ext cx="13482639" cy="1073943"/>
          </a:xfrm>
          <a:prstGeom prst="rect">
            <a:avLst/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700"/>
          </a:p>
        </p:txBody>
      </p:sp>
      <p:sp>
        <p:nvSpPr>
          <p:cNvPr id="16389" name="Rectangle 3">
            <a:extLst>
              <a:ext uri="{FF2B5EF4-FFF2-40B4-BE49-F238E27FC236}">
                <a16:creationId xmlns:a16="http://schemas.microsoft.com/office/drawing/2014/main" id="{462C5123-D7C3-E14F-6794-9828E5A1D0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7982" y="602457"/>
            <a:ext cx="968335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400" b="1" dirty="0">
                <a:latin typeface="BPreplay" pitchFamily="50" charset="0"/>
              </a:rPr>
              <a:t>Grammar, Punctuation &amp; Spelling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9156333-811E-A9C1-2896-EBB1333120E4}"/>
              </a:ext>
            </a:extLst>
          </p:cNvPr>
          <p:cNvSpPr/>
          <p:nvPr/>
        </p:nvSpPr>
        <p:spPr>
          <a:xfrm>
            <a:off x="2828926" y="1604963"/>
            <a:ext cx="12644438" cy="8155782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tIns="324000" rIns="324000" bIns="324000"/>
          <a:lstStyle>
            <a:lvl1pPr marL="342900" indent="-1603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702468" indent="-428625">
              <a:buFont typeface="Arial" panose="020B0604020202020204" pitchFamily="34" charset="0"/>
              <a:buChar char="•"/>
              <a:defRPr/>
            </a:pPr>
            <a:r>
              <a:rPr lang="en-GB" altLang="en-US" sz="2550" dirty="0">
                <a:solidFill>
                  <a:srgbClr val="181717"/>
                </a:solidFill>
                <a:latin typeface="BPreplay" panose="02000503000000020004" pitchFamily="50" charset="0"/>
              </a:rPr>
              <a:t>A spelling test is administered containing 20 words, which lasts approximately 15 minutes.</a:t>
            </a:r>
          </a:p>
          <a:p>
            <a:pPr marL="702468" indent="-428625">
              <a:buFont typeface="Arial" panose="020B0604020202020204" pitchFamily="34" charset="0"/>
              <a:buChar char="•"/>
              <a:defRPr/>
            </a:pPr>
            <a:endParaRPr lang="en-GB" altLang="en-US" sz="2550" dirty="0">
              <a:solidFill>
                <a:srgbClr val="181717"/>
              </a:solidFill>
              <a:latin typeface="BPreplay" panose="02000503000000020004" pitchFamily="50" charset="0"/>
            </a:endParaRPr>
          </a:p>
          <a:p>
            <a:pPr marL="702468" indent="-428625">
              <a:buFont typeface="Arial" panose="020B0604020202020204" pitchFamily="34" charset="0"/>
              <a:buChar char="•"/>
              <a:defRPr/>
            </a:pPr>
            <a:r>
              <a:rPr lang="en-GB" altLang="en-US" sz="2550" dirty="0">
                <a:solidFill>
                  <a:srgbClr val="181717"/>
                </a:solidFill>
                <a:latin typeface="BPreplay" panose="02000503000000020004" pitchFamily="50" charset="0"/>
              </a:rPr>
              <a:t>A separate test is given on grammar, punctuation and vocabulary. </a:t>
            </a:r>
          </a:p>
          <a:p>
            <a:pPr marL="702468" indent="-428625">
              <a:buFont typeface="Arial" panose="020B0604020202020204" pitchFamily="34" charset="0"/>
              <a:buChar char="•"/>
              <a:defRPr/>
            </a:pPr>
            <a:endParaRPr lang="en-GB" altLang="en-US" sz="2550" dirty="0">
              <a:solidFill>
                <a:srgbClr val="181717"/>
              </a:solidFill>
              <a:latin typeface="BPreplay" panose="02000503000000020004" pitchFamily="50" charset="0"/>
            </a:endParaRPr>
          </a:p>
          <a:p>
            <a:pPr marL="702468" indent="-428625">
              <a:buFont typeface="Arial" panose="020B0604020202020204" pitchFamily="34" charset="0"/>
              <a:buChar char="•"/>
              <a:defRPr/>
            </a:pPr>
            <a:r>
              <a:rPr lang="en-GB" altLang="en-US" sz="2550" dirty="0">
                <a:solidFill>
                  <a:srgbClr val="181717"/>
                </a:solidFill>
                <a:latin typeface="BPreplay" panose="02000503000000020004" pitchFamily="50" charset="0"/>
              </a:rPr>
              <a:t>This test lasts for 45 minutes and requires short answer questions including some multiple choice.</a:t>
            </a:r>
          </a:p>
          <a:p>
            <a:pPr marL="702468" indent="-428625">
              <a:buFont typeface="Arial" panose="020B0604020202020204" pitchFamily="34" charset="0"/>
              <a:buChar char="•"/>
              <a:defRPr/>
            </a:pPr>
            <a:endParaRPr lang="en-GB" altLang="en-US" sz="2550" dirty="0">
              <a:solidFill>
                <a:srgbClr val="181717"/>
              </a:solidFill>
              <a:latin typeface="BPreplay" panose="02000503000000020004" pitchFamily="50" charset="0"/>
            </a:endParaRPr>
          </a:p>
          <a:p>
            <a:pPr marL="702468" indent="-428625">
              <a:buFont typeface="Arial" panose="020B0604020202020204" pitchFamily="34" charset="0"/>
              <a:buChar char="•"/>
              <a:defRPr/>
            </a:pPr>
            <a:r>
              <a:rPr lang="en-GB" altLang="en-US" sz="2550" dirty="0">
                <a:solidFill>
                  <a:srgbClr val="181717"/>
                </a:solidFill>
                <a:latin typeface="BPreplay" panose="02000503000000020004" pitchFamily="50" charset="0"/>
              </a:rPr>
              <a:t>Marks for these two tests are added together to give a total for grammar, punctuation and spelling.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9641AAA-44FF-4810-EE19-5029C999A6D3}"/>
              </a:ext>
            </a:extLst>
          </p:cNvPr>
          <p:cNvSpPr/>
          <p:nvPr/>
        </p:nvSpPr>
        <p:spPr>
          <a:xfrm>
            <a:off x="2819401" y="1604963"/>
            <a:ext cx="12644438" cy="8155782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tIns="324000" rIns="324000" bIns="324000"/>
          <a:lstStyle/>
          <a:p>
            <a:pPr marL="140495">
              <a:defRPr/>
            </a:pPr>
            <a:endParaRPr lang="en-GB" sz="2400" b="1" dirty="0">
              <a:solidFill>
                <a:schemeClr val="bg2">
                  <a:lumMod val="10000"/>
                </a:schemeClr>
              </a:solidFill>
              <a:latin typeface="BPreplay" panose="02000503000000020004" pitchFamily="50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51D861-93D1-63F0-0FDC-6EBD17416834}"/>
              </a:ext>
            </a:extLst>
          </p:cNvPr>
          <p:cNvSpPr/>
          <p:nvPr/>
        </p:nvSpPr>
        <p:spPr>
          <a:xfrm>
            <a:off x="1983581" y="531020"/>
            <a:ext cx="13482639" cy="1073943"/>
          </a:xfrm>
          <a:prstGeom prst="rect">
            <a:avLst/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700"/>
          </a:p>
        </p:txBody>
      </p:sp>
      <p:sp>
        <p:nvSpPr>
          <p:cNvPr id="17413" name="Rectangle 3">
            <a:extLst>
              <a:ext uri="{FF2B5EF4-FFF2-40B4-BE49-F238E27FC236}">
                <a16:creationId xmlns:a16="http://schemas.microsoft.com/office/drawing/2014/main" id="{CFD49AC6-DDD9-8D7B-702C-BB82C2089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7982" y="602457"/>
            <a:ext cx="534646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400" b="1" dirty="0">
                <a:latin typeface="BPreplay" pitchFamily="50" charset="0"/>
              </a:rPr>
              <a:t>Sample Questions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C8B552-4FE2-30C3-5EB1-4D12141BF4D2}"/>
              </a:ext>
            </a:extLst>
          </p:cNvPr>
          <p:cNvSpPr/>
          <p:nvPr/>
        </p:nvSpPr>
        <p:spPr>
          <a:xfrm>
            <a:off x="2828926" y="1604963"/>
            <a:ext cx="12644438" cy="8155782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tIns="324000" rIns="324000" bIns="324000"/>
          <a:lstStyle>
            <a:lvl1pPr marL="342900" indent="-1603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73843" indent="0">
              <a:defRPr/>
            </a:pPr>
            <a:r>
              <a:rPr lang="en-GB" altLang="en-US" sz="2550" b="1" dirty="0">
                <a:solidFill>
                  <a:srgbClr val="181717"/>
                </a:solidFill>
                <a:latin typeface="BPreplay" panose="02000503000000020004" pitchFamily="50" charset="0"/>
              </a:rPr>
              <a:t>Grammar, Punctuation and Spelling Paper 1</a:t>
            </a:r>
          </a:p>
        </p:txBody>
      </p:sp>
      <p:pic>
        <p:nvPicPr>
          <p:cNvPr id="17415" name="Picture 2">
            <a:extLst>
              <a:ext uri="{FF2B5EF4-FFF2-40B4-BE49-F238E27FC236}">
                <a16:creationId xmlns:a16="http://schemas.microsoft.com/office/drawing/2014/main" id="{329D4C2A-FE46-0B67-0018-309B81E9DE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083" y="2886075"/>
            <a:ext cx="11308556" cy="5755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859AA0-4D9B-B121-6F7E-2F2C36CD042D}"/>
              </a:ext>
            </a:extLst>
          </p:cNvPr>
          <p:cNvSpPr/>
          <p:nvPr/>
        </p:nvSpPr>
        <p:spPr>
          <a:xfrm>
            <a:off x="2819401" y="1604963"/>
            <a:ext cx="12644438" cy="8155782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tIns="324000" rIns="324000" bIns="324000"/>
          <a:lstStyle/>
          <a:p>
            <a:pPr marL="140495">
              <a:defRPr/>
            </a:pPr>
            <a:endParaRPr lang="en-GB" sz="2400" b="1" dirty="0">
              <a:solidFill>
                <a:schemeClr val="bg2">
                  <a:lumMod val="10000"/>
                </a:schemeClr>
              </a:solidFill>
              <a:latin typeface="BPreplay" panose="02000503000000020004" pitchFamily="50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646F809-6604-C8FB-46DB-AF4F1A522A25}"/>
              </a:ext>
            </a:extLst>
          </p:cNvPr>
          <p:cNvSpPr/>
          <p:nvPr/>
        </p:nvSpPr>
        <p:spPr>
          <a:xfrm>
            <a:off x="1983581" y="531020"/>
            <a:ext cx="13482639" cy="1073943"/>
          </a:xfrm>
          <a:prstGeom prst="rect">
            <a:avLst/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700"/>
          </a:p>
        </p:txBody>
      </p:sp>
      <p:sp>
        <p:nvSpPr>
          <p:cNvPr id="18437" name="Rectangle 3">
            <a:extLst>
              <a:ext uri="{FF2B5EF4-FFF2-40B4-BE49-F238E27FC236}">
                <a16:creationId xmlns:a16="http://schemas.microsoft.com/office/drawing/2014/main" id="{A3CEAA45-FF06-8AC8-57FF-3AC1B460DE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7982" y="602457"/>
            <a:ext cx="534646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400" b="1" dirty="0">
                <a:latin typeface="BPreplay" pitchFamily="50" charset="0"/>
              </a:rPr>
              <a:t>Sample Questions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E77340-2FFC-DFB9-D095-04ED2FA3E79E}"/>
              </a:ext>
            </a:extLst>
          </p:cNvPr>
          <p:cNvSpPr/>
          <p:nvPr/>
        </p:nvSpPr>
        <p:spPr>
          <a:xfrm>
            <a:off x="2828926" y="1604963"/>
            <a:ext cx="12644438" cy="8155782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tIns="324000" rIns="324000" bIns="324000"/>
          <a:lstStyle>
            <a:lvl1pPr marL="342900" indent="-1603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73843" indent="0">
              <a:defRPr/>
            </a:pPr>
            <a:r>
              <a:rPr lang="en-GB" altLang="en-US" sz="2550" b="1" dirty="0">
                <a:solidFill>
                  <a:srgbClr val="181717"/>
                </a:solidFill>
                <a:latin typeface="BPreplay" panose="02000503000000020004" pitchFamily="50" charset="0"/>
              </a:rPr>
              <a:t>Grammar, Punctuation and Spelling Paper 1</a:t>
            </a:r>
          </a:p>
        </p:txBody>
      </p:sp>
      <p:pic>
        <p:nvPicPr>
          <p:cNvPr id="18439" name="Google Shape;228;g10d2a954e6c_0_17">
            <a:extLst>
              <a:ext uri="{FF2B5EF4-FFF2-40B4-BE49-F238E27FC236}">
                <a16:creationId xmlns:a16="http://schemas.microsoft.com/office/drawing/2014/main" id="{41ED1249-CA7C-B2D8-A8BB-B7E074336183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150" y="2645570"/>
            <a:ext cx="10477500" cy="657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057802-FD38-DFC1-3C2D-6F3B7FF21DD0}"/>
              </a:ext>
            </a:extLst>
          </p:cNvPr>
          <p:cNvSpPr/>
          <p:nvPr/>
        </p:nvSpPr>
        <p:spPr>
          <a:xfrm>
            <a:off x="2819401" y="1604963"/>
            <a:ext cx="12644438" cy="8155782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tIns="324000" rIns="324000" bIns="324000"/>
          <a:lstStyle/>
          <a:p>
            <a:pPr marL="140495">
              <a:defRPr/>
            </a:pPr>
            <a:endParaRPr lang="en-GB" sz="2400" b="1" dirty="0">
              <a:solidFill>
                <a:schemeClr val="bg2">
                  <a:lumMod val="10000"/>
                </a:schemeClr>
              </a:solidFill>
              <a:latin typeface="BPreplay" panose="02000503000000020004" pitchFamily="50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BD6320-D6CB-D84B-8E1C-F276F3BE3767}"/>
              </a:ext>
            </a:extLst>
          </p:cNvPr>
          <p:cNvSpPr/>
          <p:nvPr/>
        </p:nvSpPr>
        <p:spPr>
          <a:xfrm>
            <a:off x="1983581" y="531020"/>
            <a:ext cx="13482639" cy="1073943"/>
          </a:xfrm>
          <a:prstGeom prst="rect">
            <a:avLst/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700"/>
          </a:p>
        </p:txBody>
      </p:sp>
      <p:sp>
        <p:nvSpPr>
          <p:cNvPr id="19461" name="Rectangle 3">
            <a:extLst>
              <a:ext uri="{FF2B5EF4-FFF2-40B4-BE49-F238E27FC236}">
                <a16:creationId xmlns:a16="http://schemas.microsoft.com/office/drawing/2014/main" id="{54C9F41B-E9B8-D026-5AA3-DA525078B0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7982" y="602457"/>
            <a:ext cx="534646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400" b="1" dirty="0">
                <a:latin typeface="BPreplay" pitchFamily="50" charset="0"/>
              </a:rPr>
              <a:t>Sample Questions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9D14077-CF87-81E6-E138-22AB4F08771D}"/>
              </a:ext>
            </a:extLst>
          </p:cNvPr>
          <p:cNvSpPr/>
          <p:nvPr/>
        </p:nvSpPr>
        <p:spPr>
          <a:xfrm>
            <a:off x="2828926" y="1604963"/>
            <a:ext cx="12644438" cy="8155782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tIns="324000" rIns="324000" bIns="324000"/>
          <a:lstStyle>
            <a:lvl1pPr marL="342900" indent="-1603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73843" indent="0">
              <a:defRPr/>
            </a:pPr>
            <a:r>
              <a:rPr lang="en-GB" altLang="en-US" sz="2550" b="1" dirty="0">
                <a:solidFill>
                  <a:srgbClr val="181717"/>
                </a:solidFill>
                <a:latin typeface="BPreplay" panose="02000503000000020004" pitchFamily="50" charset="0"/>
              </a:rPr>
              <a:t>Grammar, Punctuation and Spelling Paper 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AF9FF5-DF2F-35AD-B45C-0C82DFE95B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3363" y="2678906"/>
            <a:ext cx="10201274" cy="677698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AD95C4A-BA0C-4B55-4C10-212EC1F43C1A}"/>
              </a:ext>
            </a:extLst>
          </p:cNvPr>
          <p:cNvSpPr/>
          <p:nvPr/>
        </p:nvSpPr>
        <p:spPr>
          <a:xfrm>
            <a:off x="1981200" y="531020"/>
            <a:ext cx="13489200" cy="1073943"/>
          </a:xfrm>
          <a:prstGeom prst="rect">
            <a:avLst/>
          </a:prstGeom>
          <a:solidFill>
            <a:srgbClr val="0096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700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B7E7F67F-764B-0462-9F53-49F2E684EA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7982" y="640558"/>
            <a:ext cx="352923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 b="1" dirty="0">
                <a:latin typeface="BPreplay" pitchFamily="50" charset="0"/>
              </a:rPr>
              <a:t>Mathematics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F13A989-1EB7-89AB-B1A5-C5C6C5CB5FAD}"/>
              </a:ext>
            </a:extLst>
          </p:cNvPr>
          <p:cNvSpPr/>
          <p:nvPr/>
        </p:nvSpPr>
        <p:spPr>
          <a:xfrm>
            <a:off x="2843213" y="1604963"/>
            <a:ext cx="12644438" cy="8155782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tIns="324000" rIns="324000" bIns="324000"/>
          <a:lstStyle/>
          <a:p>
            <a:pPr marL="702468" indent="-428625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chemeClr val="bg2">
                    <a:lumMod val="10000"/>
                  </a:schemeClr>
                </a:solidFill>
                <a:latin typeface="BPreplay" panose="02000503000000020004" pitchFamily="50" charset="0"/>
              </a:rPr>
              <a:t>Children will sit three tests: paper 1, paper 2 and paper 3.</a:t>
            </a:r>
          </a:p>
          <a:p>
            <a:pPr marL="702468" indent="-428625">
              <a:buFont typeface="Arial" panose="020B0604020202020204" pitchFamily="34" charset="0"/>
              <a:buChar char="•"/>
              <a:defRPr/>
            </a:pPr>
            <a:endParaRPr lang="en-GB" sz="2400" dirty="0">
              <a:solidFill>
                <a:schemeClr val="bg2">
                  <a:lumMod val="10000"/>
                </a:schemeClr>
              </a:solidFill>
              <a:latin typeface="BPreplay" panose="02000503000000020004" pitchFamily="50" charset="0"/>
            </a:endParaRPr>
          </a:p>
          <a:p>
            <a:pPr marL="702468" indent="-428625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chemeClr val="bg2">
                    <a:lumMod val="10000"/>
                  </a:schemeClr>
                </a:solidFill>
                <a:latin typeface="BPreplay" panose="02000503000000020004" pitchFamily="50" charset="0"/>
              </a:rPr>
              <a:t>Paper 1 is for arithmetic, lasting for 30 minutes, covering calculation methods for all operations, including use of fractions, percentages and decimals.</a:t>
            </a:r>
          </a:p>
          <a:p>
            <a:pPr marL="702468" indent="-428625">
              <a:buFont typeface="Arial" panose="020B0604020202020204" pitchFamily="34" charset="0"/>
              <a:buChar char="•"/>
              <a:defRPr/>
            </a:pPr>
            <a:endParaRPr lang="en-GB" sz="2400" dirty="0">
              <a:solidFill>
                <a:schemeClr val="bg2">
                  <a:lumMod val="10000"/>
                </a:schemeClr>
              </a:solidFill>
              <a:latin typeface="BPreplay" panose="02000503000000020004" pitchFamily="50" charset="0"/>
            </a:endParaRPr>
          </a:p>
          <a:p>
            <a:pPr marL="702468" indent="-428625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chemeClr val="bg2">
                    <a:lumMod val="10000"/>
                  </a:schemeClr>
                </a:solidFill>
                <a:latin typeface="BPreplay" panose="02000503000000020004" pitchFamily="50" charset="0"/>
              </a:rPr>
              <a:t>Questions gradually increase in difficulty. Not all children will be expected to access some of the more difficult questions later in the paper.</a:t>
            </a:r>
          </a:p>
          <a:p>
            <a:pPr marL="702468" indent="-428625">
              <a:buFont typeface="Arial" panose="020B0604020202020204" pitchFamily="34" charset="0"/>
              <a:buChar char="•"/>
              <a:defRPr/>
            </a:pPr>
            <a:endParaRPr lang="en-GB" sz="2400" dirty="0">
              <a:solidFill>
                <a:schemeClr val="bg2">
                  <a:lumMod val="10000"/>
                </a:schemeClr>
              </a:solidFill>
              <a:latin typeface="BPreplay" panose="02000503000000020004" pitchFamily="50" charset="0"/>
            </a:endParaRPr>
          </a:p>
          <a:p>
            <a:pPr marL="702468" indent="-428625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chemeClr val="bg2">
                    <a:lumMod val="10000"/>
                  </a:schemeClr>
                </a:solidFill>
                <a:latin typeface="BPreplay" panose="02000503000000020004" pitchFamily="50" charset="0"/>
              </a:rPr>
              <a:t>Papers 2 and 3 cover problem solving and reasoning, each lasting for 40 minutes.</a:t>
            </a:r>
          </a:p>
          <a:p>
            <a:pPr marL="702468" indent="-428625">
              <a:buFont typeface="Arial" panose="020B0604020202020204" pitchFamily="34" charset="0"/>
              <a:buChar char="•"/>
              <a:defRPr/>
            </a:pPr>
            <a:endParaRPr lang="en-GB" sz="2400" dirty="0">
              <a:solidFill>
                <a:schemeClr val="bg2">
                  <a:lumMod val="10000"/>
                </a:schemeClr>
              </a:solidFill>
              <a:latin typeface="BPreplay" panose="02000503000000020004" pitchFamily="50" charset="0"/>
            </a:endParaRPr>
          </a:p>
          <a:p>
            <a:pPr marL="702468" indent="-428625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chemeClr val="bg2">
                    <a:lumMod val="10000"/>
                  </a:schemeClr>
                </a:solidFill>
                <a:latin typeface="BPreplay" panose="02000503000000020004" pitchFamily="50" charset="0"/>
              </a:rPr>
              <a:t>Pupils will still require calculation skills but will need to answer questions in context and decide what is required to find a solution.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1CC3D6B-02C1-1E2B-8434-1099E1AF1FDF}"/>
              </a:ext>
            </a:extLst>
          </p:cNvPr>
          <p:cNvSpPr/>
          <p:nvPr/>
        </p:nvSpPr>
        <p:spPr>
          <a:xfrm>
            <a:off x="1974055" y="531020"/>
            <a:ext cx="13489200" cy="1073943"/>
          </a:xfrm>
          <a:prstGeom prst="rect">
            <a:avLst/>
          </a:prstGeom>
          <a:solidFill>
            <a:srgbClr val="0096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700"/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C46084AA-B7E2-C477-A46E-9E1CAB4CF3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7983" y="640558"/>
            <a:ext cx="477271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 b="1" dirty="0">
                <a:latin typeface="BPreplay" pitchFamily="50" charset="0"/>
              </a:rPr>
              <a:t>Sample Questions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3E2F5A-3913-C04E-8B86-E4C1F2095C8D}"/>
              </a:ext>
            </a:extLst>
          </p:cNvPr>
          <p:cNvSpPr/>
          <p:nvPr/>
        </p:nvSpPr>
        <p:spPr>
          <a:xfrm>
            <a:off x="2831308" y="1626395"/>
            <a:ext cx="12644438" cy="8134350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tIns="324000" rIns="324000" bIns="324000"/>
          <a:lstStyle/>
          <a:p>
            <a:pPr marL="140495">
              <a:defRPr/>
            </a:pPr>
            <a:r>
              <a:rPr lang="en-GB" sz="2400" b="1" dirty="0">
                <a:solidFill>
                  <a:schemeClr val="bg2">
                    <a:lumMod val="10000"/>
                  </a:schemeClr>
                </a:solidFill>
                <a:latin typeface="BPreplay" panose="02000503000000020004" pitchFamily="50" charset="0"/>
              </a:rPr>
              <a:t>Maths Paper 1: Arithmetic</a:t>
            </a:r>
          </a:p>
        </p:txBody>
      </p:sp>
      <p:pic>
        <p:nvPicPr>
          <p:cNvPr id="21512" name="Picture 1">
            <a:extLst>
              <a:ext uri="{FF2B5EF4-FFF2-40B4-BE49-F238E27FC236}">
                <a16:creationId xmlns:a16="http://schemas.microsoft.com/office/drawing/2014/main" id="{EC67D116-1E57-75A8-51ED-CE90AAA89D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838" y="2616995"/>
            <a:ext cx="7953375" cy="6941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CE0C3F-E528-F84F-A62F-375AD6B033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F46EB30-A857-5D06-2D75-A931834A69FC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30" t="-9432" r="-902" b="-1034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7CEE4E7B-4487-9CBD-1587-4328187F912D}"/>
              </a:ext>
            </a:extLst>
          </p:cNvPr>
          <p:cNvSpPr txBox="1"/>
          <p:nvPr/>
        </p:nvSpPr>
        <p:spPr>
          <a:xfrm>
            <a:off x="1831312" y="1247775"/>
            <a:ext cx="14625376" cy="14811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399"/>
              </a:lnSpc>
              <a:spcBef>
                <a:spcPct val="0"/>
              </a:spcBef>
            </a:pPr>
            <a:r>
              <a:rPr lang="en-US" sz="9999" dirty="0">
                <a:solidFill>
                  <a:srgbClr val="FFFFFF"/>
                </a:solidFill>
                <a:latin typeface="Balsamiq Sans"/>
              </a:rPr>
              <a:t>When are the tests?</a:t>
            </a: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BE4DBBCC-390F-199E-F85B-A9BF3838DC47}"/>
              </a:ext>
            </a:extLst>
          </p:cNvPr>
          <p:cNvSpPr/>
          <p:nvPr/>
        </p:nvSpPr>
        <p:spPr>
          <a:xfrm flipH="1">
            <a:off x="16225193" y="8168283"/>
            <a:ext cx="1840302" cy="1828800"/>
          </a:xfrm>
          <a:custGeom>
            <a:avLst/>
            <a:gdLst/>
            <a:ahLst/>
            <a:cxnLst/>
            <a:rect l="l" t="t" r="r" b="b"/>
            <a:pathLst>
              <a:path w="1840302" h="1828800">
                <a:moveTo>
                  <a:pt x="1840302" y="0"/>
                </a:moveTo>
                <a:lnTo>
                  <a:pt x="0" y="0"/>
                </a:lnTo>
                <a:lnTo>
                  <a:pt x="0" y="1828800"/>
                </a:lnTo>
                <a:lnTo>
                  <a:pt x="1840302" y="1828800"/>
                </a:lnTo>
                <a:lnTo>
                  <a:pt x="1840302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AAD4FA98-A69E-2C95-9ED0-BCA66A6CB24E}"/>
              </a:ext>
            </a:extLst>
          </p:cNvPr>
          <p:cNvSpPr/>
          <p:nvPr/>
        </p:nvSpPr>
        <p:spPr>
          <a:xfrm flipV="1">
            <a:off x="223354" y="285750"/>
            <a:ext cx="1840302" cy="1828800"/>
          </a:xfrm>
          <a:custGeom>
            <a:avLst/>
            <a:gdLst/>
            <a:ahLst/>
            <a:cxnLst/>
            <a:rect l="l" t="t" r="r" b="b"/>
            <a:pathLst>
              <a:path w="1840302" h="1828800">
                <a:moveTo>
                  <a:pt x="0" y="1828800"/>
                </a:moveTo>
                <a:lnTo>
                  <a:pt x="1840302" y="1828800"/>
                </a:lnTo>
                <a:lnTo>
                  <a:pt x="1840302" y="0"/>
                </a:lnTo>
                <a:lnTo>
                  <a:pt x="0" y="0"/>
                </a:lnTo>
                <a:lnTo>
                  <a:pt x="0" y="18288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E445F0E4-FB50-BA80-3D24-7B900C15EAAF}"/>
              </a:ext>
            </a:extLst>
          </p:cNvPr>
          <p:cNvSpPr/>
          <p:nvPr/>
        </p:nvSpPr>
        <p:spPr>
          <a:xfrm flipH="1" flipV="1">
            <a:off x="16225193" y="285750"/>
            <a:ext cx="1840302" cy="1828800"/>
          </a:xfrm>
          <a:custGeom>
            <a:avLst/>
            <a:gdLst/>
            <a:ahLst/>
            <a:cxnLst/>
            <a:rect l="l" t="t" r="r" b="b"/>
            <a:pathLst>
              <a:path w="1840302" h="1828800">
                <a:moveTo>
                  <a:pt x="1840302" y="1828800"/>
                </a:moveTo>
                <a:lnTo>
                  <a:pt x="0" y="1828800"/>
                </a:lnTo>
                <a:lnTo>
                  <a:pt x="0" y="0"/>
                </a:lnTo>
                <a:lnTo>
                  <a:pt x="1840302" y="0"/>
                </a:lnTo>
                <a:lnTo>
                  <a:pt x="1840302" y="18288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7F6834AB-D471-8E7C-118A-0BEF2F3B34E8}"/>
              </a:ext>
            </a:extLst>
          </p:cNvPr>
          <p:cNvSpPr/>
          <p:nvPr/>
        </p:nvSpPr>
        <p:spPr>
          <a:xfrm>
            <a:off x="223354" y="8168283"/>
            <a:ext cx="1840302" cy="1828800"/>
          </a:xfrm>
          <a:custGeom>
            <a:avLst/>
            <a:gdLst/>
            <a:ahLst/>
            <a:cxnLst/>
            <a:rect l="l" t="t" r="r" b="b"/>
            <a:pathLst>
              <a:path w="1840302" h="1828800">
                <a:moveTo>
                  <a:pt x="0" y="0"/>
                </a:moveTo>
                <a:lnTo>
                  <a:pt x="1840302" y="0"/>
                </a:lnTo>
                <a:lnTo>
                  <a:pt x="1840302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AutoShape 8">
            <a:extLst>
              <a:ext uri="{FF2B5EF4-FFF2-40B4-BE49-F238E27FC236}">
                <a16:creationId xmlns:a16="http://schemas.microsoft.com/office/drawing/2014/main" id="{734C7E30-A531-7C67-CB33-3B61D69D0119}"/>
              </a:ext>
            </a:extLst>
          </p:cNvPr>
          <p:cNvSpPr/>
          <p:nvPr/>
        </p:nvSpPr>
        <p:spPr>
          <a:xfrm flipV="1">
            <a:off x="2455333" y="390525"/>
            <a:ext cx="3030950" cy="19785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A7EBD9B2-7240-2810-CD81-AC55DE09E7C1}"/>
              </a:ext>
            </a:extLst>
          </p:cNvPr>
          <p:cNvSpPr/>
          <p:nvPr/>
        </p:nvSpPr>
        <p:spPr>
          <a:xfrm>
            <a:off x="5750049" y="285750"/>
            <a:ext cx="6787902" cy="394932"/>
          </a:xfrm>
          <a:custGeom>
            <a:avLst/>
            <a:gdLst/>
            <a:ahLst/>
            <a:cxnLst/>
            <a:rect l="l" t="t" r="r" b="b"/>
            <a:pathLst>
              <a:path w="6787902" h="394932">
                <a:moveTo>
                  <a:pt x="0" y="0"/>
                </a:moveTo>
                <a:lnTo>
                  <a:pt x="6787902" y="0"/>
                </a:lnTo>
                <a:lnTo>
                  <a:pt x="6787902" y="394932"/>
                </a:lnTo>
                <a:lnTo>
                  <a:pt x="0" y="3949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AutoShape 10">
            <a:extLst>
              <a:ext uri="{FF2B5EF4-FFF2-40B4-BE49-F238E27FC236}">
                <a16:creationId xmlns:a16="http://schemas.microsoft.com/office/drawing/2014/main" id="{0A4913A7-F147-5FB6-D1E2-9A000B35BEC1}"/>
              </a:ext>
            </a:extLst>
          </p:cNvPr>
          <p:cNvSpPr/>
          <p:nvPr/>
        </p:nvSpPr>
        <p:spPr>
          <a:xfrm flipV="1">
            <a:off x="12801717" y="419467"/>
            <a:ext cx="3030950" cy="19785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AutoShape 11">
            <a:extLst>
              <a:ext uri="{FF2B5EF4-FFF2-40B4-BE49-F238E27FC236}">
                <a16:creationId xmlns:a16="http://schemas.microsoft.com/office/drawing/2014/main" id="{9FA1B3A1-27CE-44E2-E828-BEE09C4B9988}"/>
              </a:ext>
            </a:extLst>
          </p:cNvPr>
          <p:cNvSpPr/>
          <p:nvPr/>
        </p:nvSpPr>
        <p:spPr>
          <a:xfrm flipV="1">
            <a:off x="2455333" y="9847608"/>
            <a:ext cx="3030950" cy="19785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AutoShape 12">
            <a:extLst>
              <a:ext uri="{FF2B5EF4-FFF2-40B4-BE49-F238E27FC236}">
                <a16:creationId xmlns:a16="http://schemas.microsoft.com/office/drawing/2014/main" id="{271D9EEF-C357-4736-6480-F4D81BA4DC67}"/>
              </a:ext>
            </a:extLst>
          </p:cNvPr>
          <p:cNvSpPr/>
          <p:nvPr/>
        </p:nvSpPr>
        <p:spPr>
          <a:xfrm flipV="1">
            <a:off x="12801717" y="9876550"/>
            <a:ext cx="3030950" cy="19785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3C427455-772F-147B-2E11-5D6935FC5C7D}"/>
              </a:ext>
            </a:extLst>
          </p:cNvPr>
          <p:cNvSpPr/>
          <p:nvPr/>
        </p:nvSpPr>
        <p:spPr>
          <a:xfrm flipV="1">
            <a:off x="5750473" y="9602150"/>
            <a:ext cx="6787902" cy="394932"/>
          </a:xfrm>
          <a:custGeom>
            <a:avLst/>
            <a:gdLst/>
            <a:ahLst/>
            <a:cxnLst/>
            <a:rect l="l" t="t" r="r" b="b"/>
            <a:pathLst>
              <a:path w="6787902" h="394932">
                <a:moveTo>
                  <a:pt x="0" y="394933"/>
                </a:moveTo>
                <a:lnTo>
                  <a:pt x="6787902" y="394933"/>
                </a:lnTo>
                <a:lnTo>
                  <a:pt x="6787902" y="0"/>
                </a:lnTo>
                <a:lnTo>
                  <a:pt x="0" y="0"/>
                </a:lnTo>
                <a:lnTo>
                  <a:pt x="0" y="394933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AutoShape 14">
            <a:extLst>
              <a:ext uri="{FF2B5EF4-FFF2-40B4-BE49-F238E27FC236}">
                <a16:creationId xmlns:a16="http://schemas.microsoft.com/office/drawing/2014/main" id="{AB04C1CF-43AF-15AF-A099-D4F8FE7871ED}"/>
              </a:ext>
            </a:extLst>
          </p:cNvPr>
          <p:cNvSpPr/>
          <p:nvPr/>
        </p:nvSpPr>
        <p:spPr>
          <a:xfrm flipV="1">
            <a:off x="2455333" y="390525"/>
            <a:ext cx="3030950" cy="19785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5" name="AutoShape 15">
            <a:extLst>
              <a:ext uri="{FF2B5EF4-FFF2-40B4-BE49-F238E27FC236}">
                <a16:creationId xmlns:a16="http://schemas.microsoft.com/office/drawing/2014/main" id="{3B3D48D1-89B1-E101-7219-6CEC81BE23C7}"/>
              </a:ext>
            </a:extLst>
          </p:cNvPr>
          <p:cNvSpPr/>
          <p:nvPr/>
        </p:nvSpPr>
        <p:spPr>
          <a:xfrm flipV="1">
            <a:off x="2455333" y="390525"/>
            <a:ext cx="3030950" cy="19785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" name="AutoShape 16">
            <a:extLst>
              <a:ext uri="{FF2B5EF4-FFF2-40B4-BE49-F238E27FC236}">
                <a16:creationId xmlns:a16="http://schemas.microsoft.com/office/drawing/2014/main" id="{CCE118C3-C0D8-9D7B-843F-038BB634FD45}"/>
              </a:ext>
            </a:extLst>
          </p:cNvPr>
          <p:cNvSpPr/>
          <p:nvPr/>
        </p:nvSpPr>
        <p:spPr>
          <a:xfrm>
            <a:off x="395026" y="2426481"/>
            <a:ext cx="0" cy="5434037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7" name="AutoShape 17">
            <a:extLst>
              <a:ext uri="{FF2B5EF4-FFF2-40B4-BE49-F238E27FC236}">
                <a16:creationId xmlns:a16="http://schemas.microsoft.com/office/drawing/2014/main" id="{3044248F-0839-6675-B113-3033BF6C5EEF}"/>
              </a:ext>
            </a:extLst>
          </p:cNvPr>
          <p:cNvSpPr/>
          <p:nvPr/>
        </p:nvSpPr>
        <p:spPr>
          <a:xfrm>
            <a:off x="17905788" y="2426481"/>
            <a:ext cx="0" cy="5434037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9" name="AutoShape 2" descr="eyes clipart png 10 free Cliparts | Download images on Clipground 2021">
            <a:extLst>
              <a:ext uri="{FF2B5EF4-FFF2-40B4-BE49-F238E27FC236}">
                <a16:creationId xmlns:a16="http://schemas.microsoft.com/office/drawing/2014/main" id="{9F6B2C91-D4C2-9815-861E-CF33BF196C8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8823F56-99A7-FF66-AF52-138371E005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41351" y="3116173"/>
            <a:ext cx="9805297" cy="606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8092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11F4116-DE63-7EE7-21C6-D36A320BFEB9}"/>
              </a:ext>
            </a:extLst>
          </p:cNvPr>
          <p:cNvSpPr/>
          <p:nvPr/>
        </p:nvSpPr>
        <p:spPr>
          <a:xfrm>
            <a:off x="2819401" y="1604963"/>
            <a:ext cx="12644438" cy="8155782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tIns="324000" rIns="324000" bIns="324000"/>
          <a:lstStyle/>
          <a:p>
            <a:pPr marL="140495">
              <a:defRPr/>
            </a:pPr>
            <a:r>
              <a:rPr lang="en-GB" sz="2400" b="1" dirty="0">
                <a:solidFill>
                  <a:schemeClr val="bg2">
                    <a:lumMod val="10000"/>
                  </a:schemeClr>
                </a:solidFill>
                <a:latin typeface="BPreplay" panose="02000503000000020004" pitchFamily="50" charset="0"/>
              </a:rPr>
              <a:t>Maths Paper 2 / Paper 3 : Reasoning</a:t>
            </a:r>
          </a:p>
        </p:txBody>
      </p:sp>
      <p:pic>
        <p:nvPicPr>
          <p:cNvPr id="22536" name="Picture 2">
            <a:extLst>
              <a:ext uri="{FF2B5EF4-FFF2-40B4-BE49-F238E27FC236}">
                <a16:creationId xmlns:a16="http://schemas.microsoft.com/office/drawing/2014/main" id="{211B8856-6AFA-8AA1-1066-8099BC0622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2462213"/>
            <a:ext cx="8222457" cy="704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FEB1258-D6EA-5E88-E96F-29E08C5F0B74}"/>
              </a:ext>
            </a:extLst>
          </p:cNvPr>
          <p:cNvSpPr/>
          <p:nvPr/>
        </p:nvSpPr>
        <p:spPr>
          <a:xfrm>
            <a:off x="1974055" y="531020"/>
            <a:ext cx="13489200" cy="1073943"/>
          </a:xfrm>
          <a:prstGeom prst="rect">
            <a:avLst/>
          </a:prstGeom>
          <a:solidFill>
            <a:srgbClr val="0096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70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81C4BAE9-5D32-3618-C935-688562B45C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7983" y="640558"/>
            <a:ext cx="477271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 b="1" dirty="0">
                <a:latin typeface="BPreplay" pitchFamily="50" charset="0"/>
              </a:rPr>
              <a:t>Sample Questions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65D1D7B-B917-5687-8B51-7D13BED17E38}"/>
              </a:ext>
            </a:extLst>
          </p:cNvPr>
          <p:cNvSpPr/>
          <p:nvPr/>
        </p:nvSpPr>
        <p:spPr>
          <a:xfrm>
            <a:off x="1959769" y="531020"/>
            <a:ext cx="13506452" cy="1073943"/>
          </a:xfrm>
          <a:prstGeom prst="rect">
            <a:avLst/>
          </a:prstGeom>
          <a:solidFill>
            <a:srgbClr val="0096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700"/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9F4B941C-C70C-8B10-2902-CE34BCCAB3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7983" y="640558"/>
            <a:ext cx="477271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 b="1" dirty="0">
                <a:latin typeface="BPreplay" pitchFamily="50" charset="0"/>
              </a:rPr>
              <a:t>Sample Questions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79FF9F5-5F90-A9EF-AF5C-7EC5F443405F}"/>
              </a:ext>
            </a:extLst>
          </p:cNvPr>
          <p:cNvSpPr/>
          <p:nvPr/>
        </p:nvSpPr>
        <p:spPr>
          <a:xfrm>
            <a:off x="2819401" y="1626395"/>
            <a:ext cx="12644438" cy="8134350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tIns="324000" rIns="324000" bIns="324000"/>
          <a:lstStyle/>
          <a:p>
            <a:pPr marL="140495">
              <a:defRPr/>
            </a:pPr>
            <a:r>
              <a:rPr lang="en-GB" sz="2400" b="1" dirty="0">
                <a:solidFill>
                  <a:schemeClr val="bg2">
                    <a:lumMod val="10000"/>
                  </a:schemeClr>
                </a:solidFill>
                <a:latin typeface="BPreplay" panose="02000503000000020004" pitchFamily="50" charset="0"/>
              </a:rPr>
              <a:t>Maths Paper 2 / Paper 3 : Reasoning</a:t>
            </a:r>
          </a:p>
        </p:txBody>
      </p:sp>
      <p:pic>
        <p:nvPicPr>
          <p:cNvPr id="23560" name="Picture 1">
            <a:extLst>
              <a:ext uri="{FF2B5EF4-FFF2-40B4-BE49-F238E27FC236}">
                <a16:creationId xmlns:a16="http://schemas.microsoft.com/office/drawing/2014/main" id="{CFA608F7-634A-054C-88FA-FCA091DDE8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638" y="2819401"/>
            <a:ext cx="9791700" cy="625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64B0A5-92EF-9388-7C9C-D358077BBE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E901AF75-DBCF-9DD3-769A-0CDB50264F50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30" t="-9432" r="-902" b="-1034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3F07E215-5177-D912-9658-1CF3316D36F2}"/>
              </a:ext>
            </a:extLst>
          </p:cNvPr>
          <p:cNvSpPr txBox="1"/>
          <p:nvPr/>
        </p:nvSpPr>
        <p:spPr>
          <a:xfrm>
            <a:off x="1831312" y="1247775"/>
            <a:ext cx="14625376" cy="2943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399"/>
              </a:lnSpc>
              <a:spcBef>
                <a:spcPct val="0"/>
              </a:spcBef>
            </a:pPr>
            <a:r>
              <a:rPr lang="en-US" sz="9999" dirty="0">
                <a:solidFill>
                  <a:srgbClr val="FFFFFF"/>
                </a:solidFill>
                <a:latin typeface="Balsamiq Sans"/>
              </a:rPr>
              <a:t>What does school do to help prepare my child?</a:t>
            </a: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79173B33-A49E-AB17-99F5-EC66DDA969B8}"/>
              </a:ext>
            </a:extLst>
          </p:cNvPr>
          <p:cNvSpPr/>
          <p:nvPr/>
        </p:nvSpPr>
        <p:spPr>
          <a:xfrm flipH="1">
            <a:off x="16225193" y="8168283"/>
            <a:ext cx="1840302" cy="1828800"/>
          </a:xfrm>
          <a:custGeom>
            <a:avLst/>
            <a:gdLst/>
            <a:ahLst/>
            <a:cxnLst/>
            <a:rect l="l" t="t" r="r" b="b"/>
            <a:pathLst>
              <a:path w="1840302" h="1828800">
                <a:moveTo>
                  <a:pt x="1840302" y="0"/>
                </a:moveTo>
                <a:lnTo>
                  <a:pt x="0" y="0"/>
                </a:lnTo>
                <a:lnTo>
                  <a:pt x="0" y="1828800"/>
                </a:lnTo>
                <a:lnTo>
                  <a:pt x="1840302" y="1828800"/>
                </a:lnTo>
                <a:lnTo>
                  <a:pt x="1840302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E0E6FE81-8DDD-2162-BC95-5246FD2273B5}"/>
              </a:ext>
            </a:extLst>
          </p:cNvPr>
          <p:cNvSpPr/>
          <p:nvPr/>
        </p:nvSpPr>
        <p:spPr>
          <a:xfrm flipV="1">
            <a:off x="223354" y="285750"/>
            <a:ext cx="1840302" cy="1828800"/>
          </a:xfrm>
          <a:custGeom>
            <a:avLst/>
            <a:gdLst/>
            <a:ahLst/>
            <a:cxnLst/>
            <a:rect l="l" t="t" r="r" b="b"/>
            <a:pathLst>
              <a:path w="1840302" h="1828800">
                <a:moveTo>
                  <a:pt x="0" y="1828800"/>
                </a:moveTo>
                <a:lnTo>
                  <a:pt x="1840302" y="1828800"/>
                </a:lnTo>
                <a:lnTo>
                  <a:pt x="1840302" y="0"/>
                </a:lnTo>
                <a:lnTo>
                  <a:pt x="0" y="0"/>
                </a:lnTo>
                <a:lnTo>
                  <a:pt x="0" y="18288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36337CEB-63AA-8B59-B9AD-A7E7101E021C}"/>
              </a:ext>
            </a:extLst>
          </p:cNvPr>
          <p:cNvSpPr/>
          <p:nvPr/>
        </p:nvSpPr>
        <p:spPr>
          <a:xfrm flipH="1" flipV="1">
            <a:off x="16225193" y="285750"/>
            <a:ext cx="1840302" cy="1828800"/>
          </a:xfrm>
          <a:custGeom>
            <a:avLst/>
            <a:gdLst/>
            <a:ahLst/>
            <a:cxnLst/>
            <a:rect l="l" t="t" r="r" b="b"/>
            <a:pathLst>
              <a:path w="1840302" h="1828800">
                <a:moveTo>
                  <a:pt x="1840302" y="1828800"/>
                </a:moveTo>
                <a:lnTo>
                  <a:pt x="0" y="1828800"/>
                </a:lnTo>
                <a:lnTo>
                  <a:pt x="0" y="0"/>
                </a:lnTo>
                <a:lnTo>
                  <a:pt x="1840302" y="0"/>
                </a:lnTo>
                <a:lnTo>
                  <a:pt x="1840302" y="18288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ED3D8A83-6EC3-5334-01FE-51C37BEA917D}"/>
              </a:ext>
            </a:extLst>
          </p:cNvPr>
          <p:cNvSpPr/>
          <p:nvPr/>
        </p:nvSpPr>
        <p:spPr>
          <a:xfrm>
            <a:off x="223354" y="8168283"/>
            <a:ext cx="1840302" cy="1828800"/>
          </a:xfrm>
          <a:custGeom>
            <a:avLst/>
            <a:gdLst/>
            <a:ahLst/>
            <a:cxnLst/>
            <a:rect l="l" t="t" r="r" b="b"/>
            <a:pathLst>
              <a:path w="1840302" h="1828800">
                <a:moveTo>
                  <a:pt x="0" y="0"/>
                </a:moveTo>
                <a:lnTo>
                  <a:pt x="1840302" y="0"/>
                </a:lnTo>
                <a:lnTo>
                  <a:pt x="1840302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AutoShape 8">
            <a:extLst>
              <a:ext uri="{FF2B5EF4-FFF2-40B4-BE49-F238E27FC236}">
                <a16:creationId xmlns:a16="http://schemas.microsoft.com/office/drawing/2014/main" id="{609F9019-62FD-ED22-771B-C7E322BDD89A}"/>
              </a:ext>
            </a:extLst>
          </p:cNvPr>
          <p:cNvSpPr/>
          <p:nvPr/>
        </p:nvSpPr>
        <p:spPr>
          <a:xfrm flipV="1">
            <a:off x="2455333" y="390525"/>
            <a:ext cx="3030950" cy="19785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03A2D89A-21E7-3F26-2670-68549BE32CDC}"/>
              </a:ext>
            </a:extLst>
          </p:cNvPr>
          <p:cNvSpPr/>
          <p:nvPr/>
        </p:nvSpPr>
        <p:spPr>
          <a:xfrm>
            <a:off x="5750049" y="285750"/>
            <a:ext cx="6787902" cy="394932"/>
          </a:xfrm>
          <a:custGeom>
            <a:avLst/>
            <a:gdLst/>
            <a:ahLst/>
            <a:cxnLst/>
            <a:rect l="l" t="t" r="r" b="b"/>
            <a:pathLst>
              <a:path w="6787902" h="394932">
                <a:moveTo>
                  <a:pt x="0" y="0"/>
                </a:moveTo>
                <a:lnTo>
                  <a:pt x="6787902" y="0"/>
                </a:lnTo>
                <a:lnTo>
                  <a:pt x="6787902" y="394932"/>
                </a:lnTo>
                <a:lnTo>
                  <a:pt x="0" y="3949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AutoShape 10">
            <a:extLst>
              <a:ext uri="{FF2B5EF4-FFF2-40B4-BE49-F238E27FC236}">
                <a16:creationId xmlns:a16="http://schemas.microsoft.com/office/drawing/2014/main" id="{74CAE289-7C89-93BE-CADA-75B01984BA4C}"/>
              </a:ext>
            </a:extLst>
          </p:cNvPr>
          <p:cNvSpPr/>
          <p:nvPr/>
        </p:nvSpPr>
        <p:spPr>
          <a:xfrm flipV="1">
            <a:off x="12801717" y="419467"/>
            <a:ext cx="3030950" cy="19785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AutoShape 11">
            <a:extLst>
              <a:ext uri="{FF2B5EF4-FFF2-40B4-BE49-F238E27FC236}">
                <a16:creationId xmlns:a16="http://schemas.microsoft.com/office/drawing/2014/main" id="{3C93F0F4-AB6B-2A3B-9FEC-140915DEEEDA}"/>
              </a:ext>
            </a:extLst>
          </p:cNvPr>
          <p:cNvSpPr/>
          <p:nvPr/>
        </p:nvSpPr>
        <p:spPr>
          <a:xfrm flipV="1">
            <a:off x="2455333" y="9847608"/>
            <a:ext cx="3030950" cy="19785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AutoShape 12">
            <a:extLst>
              <a:ext uri="{FF2B5EF4-FFF2-40B4-BE49-F238E27FC236}">
                <a16:creationId xmlns:a16="http://schemas.microsoft.com/office/drawing/2014/main" id="{797242DA-F1EA-B12A-1429-284C02A3A8A2}"/>
              </a:ext>
            </a:extLst>
          </p:cNvPr>
          <p:cNvSpPr/>
          <p:nvPr/>
        </p:nvSpPr>
        <p:spPr>
          <a:xfrm flipV="1">
            <a:off x="12801717" y="9876550"/>
            <a:ext cx="3030950" cy="19785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BFD5F2C8-8F9B-1EC1-9B38-825EF7487B69}"/>
              </a:ext>
            </a:extLst>
          </p:cNvPr>
          <p:cNvSpPr/>
          <p:nvPr/>
        </p:nvSpPr>
        <p:spPr>
          <a:xfrm flipV="1">
            <a:off x="5750473" y="9602150"/>
            <a:ext cx="6787902" cy="394932"/>
          </a:xfrm>
          <a:custGeom>
            <a:avLst/>
            <a:gdLst/>
            <a:ahLst/>
            <a:cxnLst/>
            <a:rect l="l" t="t" r="r" b="b"/>
            <a:pathLst>
              <a:path w="6787902" h="394932">
                <a:moveTo>
                  <a:pt x="0" y="394933"/>
                </a:moveTo>
                <a:lnTo>
                  <a:pt x="6787902" y="394933"/>
                </a:lnTo>
                <a:lnTo>
                  <a:pt x="6787902" y="0"/>
                </a:lnTo>
                <a:lnTo>
                  <a:pt x="0" y="0"/>
                </a:lnTo>
                <a:lnTo>
                  <a:pt x="0" y="394933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AutoShape 14">
            <a:extLst>
              <a:ext uri="{FF2B5EF4-FFF2-40B4-BE49-F238E27FC236}">
                <a16:creationId xmlns:a16="http://schemas.microsoft.com/office/drawing/2014/main" id="{B872D703-6C5A-C3BE-53AE-9B41ED7E6199}"/>
              </a:ext>
            </a:extLst>
          </p:cNvPr>
          <p:cNvSpPr/>
          <p:nvPr/>
        </p:nvSpPr>
        <p:spPr>
          <a:xfrm flipV="1">
            <a:off x="2455333" y="390525"/>
            <a:ext cx="3030950" cy="19785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5" name="AutoShape 15">
            <a:extLst>
              <a:ext uri="{FF2B5EF4-FFF2-40B4-BE49-F238E27FC236}">
                <a16:creationId xmlns:a16="http://schemas.microsoft.com/office/drawing/2014/main" id="{E1CEFCA7-D1BB-272F-ADCB-2B11D89DD02F}"/>
              </a:ext>
            </a:extLst>
          </p:cNvPr>
          <p:cNvSpPr/>
          <p:nvPr/>
        </p:nvSpPr>
        <p:spPr>
          <a:xfrm flipV="1">
            <a:off x="2455333" y="390525"/>
            <a:ext cx="3030950" cy="19785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" name="AutoShape 16">
            <a:extLst>
              <a:ext uri="{FF2B5EF4-FFF2-40B4-BE49-F238E27FC236}">
                <a16:creationId xmlns:a16="http://schemas.microsoft.com/office/drawing/2014/main" id="{AE25D5C4-E95C-3E61-3F80-28E78D0C194D}"/>
              </a:ext>
            </a:extLst>
          </p:cNvPr>
          <p:cNvSpPr/>
          <p:nvPr/>
        </p:nvSpPr>
        <p:spPr>
          <a:xfrm>
            <a:off x="395026" y="2426481"/>
            <a:ext cx="0" cy="5434037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7" name="AutoShape 17">
            <a:extLst>
              <a:ext uri="{FF2B5EF4-FFF2-40B4-BE49-F238E27FC236}">
                <a16:creationId xmlns:a16="http://schemas.microsoft.com/office/drawing/2014/main" id="{7E5F615D-0366-D301-2C7D-EDFE69A62E69}"/>
              </a:ext>
            </a:extLst>
          </p:cNvPr>
          <p:cNvSpPr/>
          <p:nvPr/>
        </p:nvSpPr>
        <p:spPr>
          <a:xfrm>
            <a:off x="17905788" y="2426481"/>
            <a:ext cx="0" cy="5434037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EECB5F19-1D3D-2E21-1214-0B324AFBAE6C}"/>
              </a:ext>
            </a:extLst>
          </p:cNvPr>
          <p:cNvSpPr txBox="1"/>
          <p:nvPr/>
        </p:nvSpPr>
        <p:spPr>
          <a:xfrm>
            <a:off x="1143505" y="4229100"/>
            <a:ext cx="16001839" cy="60324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49" lvl="1" indent="-377824"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SATs club with Miss </a:t>
            </a:r>
            <a:r>
              <a:rPr lang="en-US" sz="28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Simner</a:t>
            </a:r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Wednesdays after school.</a:t>
            </a:r>
          </a:p>
          <a:p>
            <a:pPr marL="755649" lvl="1" indent="-377824">
              <a:buFont typeface="Arial"/>
              <a:buChar char="•"/>
            </a:pPr>
            <a:endParaRPr lang="en-US" sz="2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5649" lvl="1" indent="-377824"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CGP revision guides – we can order these at a discounted rate.</a:t>
            </a:r>
          </a:p>
          <a:p>
            <a:pPr marL="755649" lvl="1" indent="-377824">
              <a:buFont typeface="Arial"/>
              <a:buChar char="•"/>
            </a:pPr>
            <a:endParaRPr lang="en-US" sz="2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5649" lvl="1" indent="-377824"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 practice material sent home as homework.</a:t>
            </a:r>
          </a:p>
          <a:p>
            <a:pPr marL="755649" lvl="1" indent="-377824">
              <a:buFont typeface="Arial"/>
              <a:buChar char="•"/>
            </a:pPr>
            <a:endParaRPr lang="en-US" sz="2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5649" lvl="1" indent="-377824"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 Breakfast Club during the week of SATs.</a:t>
            </a:r>
          </a:p>
          <a:p>
            <a:pPr marL="377825" lvl="1"/>
            <a:endParaRPr lang="en-US" sz="2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5649" lvl="1" indent="-377824"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Regular low-stakes practice – we use example questions in lessons so that children are familiar with them.</a:t>
            </a:r>
          </a:p>
          <a:p>
            <a:pPr marL="755649" lvl="1" indent="-377824">
              <a:buFont typeface="Arial"/>
              <a:buChar char="•"/>
            </a:pPr>
            <a:endParaRPr lang="en-US" sz="2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5649" lvl="1" indent="-377824">
              <a:buFont typeface="Arial"/>
              <a:buChar char="•"/>
            </a:pPr>
            <a:r>
              <a:rPr lang="en-US" sz="28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Mrs</a:t>
            </a:r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Logan and </a:t>
            </a:r>
            <a:r>
              <a:rPr lang="en-US" sz="28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Mrs</a:t>
            </a:r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Boardman provide extra support.</a:t>
            </a:r>
          </a:p>
          <a:p>
            <a:pPr marL="755649" lvl="1" indent="-377824">
              <a:buFont typeface="Arial"/>
              <a:buChar char="•"/>
            </a:pPr>
            <a:endParaRPr lang="en-US" sz="2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5649" lvl="1" indent="-377824">
              <a:buFont typeface="Arial"/>
              <a:buChar char="•"/>
            </a:pPr>
            <a:endParaRPr lang="en-US" sz="2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AutoShape 2" descr="eyes clipart png 10 free Cliparts | Download images on Clipground 2021">
            <a:extLst>
              <a:ext uri="{FF2B5EF4-FFF2-40B4-BE49-F238E27FC236}">
                <a16:creationId xmlns:a16="http://schemas.microsoft.com/office/drawing/2014/main" id="{12081284-FC41-4965-7462-68E99AEEEEB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33047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B27C57-C2B9-F107-0DF7-31693CE6BC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8C22B52-F1B5-F864-2C9E-96B4CCC85E0E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30" t="-9432" r="-902" b="-1034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44623282-C484-FECC-83D9-079899F620F4}"/>
              </a:ext>
            </a:extLst>
          </p:cNvPr>
          <p:cNvSpPr txBox="1"/>
          <p:nvPr/>
        </p:nvSpPr>
        <p:spPr>
          <a:xfrm>
            <a:off x="1831312" y="1247775"/>
            <a:ext cx="14625376" cy="2943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399"/>
              </a:lnSpc>
              <a:spcBef>
                <a:spcPct val="0"/>
              </a:spcBef>
            </a:pPr>
            <a:r>
              <a:rPr lang="en-US" sz="9999" dirty="0">
                <a:solidFill>
                  <a:srgbClr val="FFFFFF"/>
                </a:solidFill>
                <a:latin typeface="Balsamiq Sans"/>
              </a:rPr>
              <a:t>How can I support my child?</a:t>
            </a: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5073F33D-636E-7F3F-1008-5733D6E374E7}"/>
              </a:ext>
            </a:extLst>
          </p:cNvPr>
          <p:cNvSpPr/>
          <p:nvPr/>
        </p:nvSpPr>
        <p:spPr>
          <a:xfrm flipH="1">
            <a:off x="16225193" y="8168283"/>
            <a:ext cx="1840302" cy="1828800"/>
          </a:xfrm>
          <a:custGeom>
            <a:avLst/>
            <a:gdLst/>
            <a:ahLst/>
            <a:cxnLst/>
            <a:rect l="l" t="t" r="r" b="b"/>
            <a:pathLst>
              <a:path w="1840302" h="1828800">
                <a:moveTo>
                  <a:pt x="1840302" y="0"/>
                </a:moveTo>
                <a:lnTo>
                  <a:pt x="0" y="0"/>
                </a:lnTo>
                <a:lnTo>
                  <a:pt x="0" y="1828800"/>
                </a:lnTo>
                <a:lnTo>
                  <a:pt x="1840302" y="1828800"/>
                </a:lnTo>
                <a:lnTo>
                  <a:pt x="1840302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8D46B395-7252-5B0A-6B53-B91A647647D0}"/>
              </a:ext>
            </a:extLst>
          </p:cNvPr>
          <p:cNvSpPr/>
          <p:nvPr/>
        </p:nvSpPr>
        <p:spPr>
          <a:xfrm flipV="1">
            <a:off x="223354" y="285750"/>
            <a:ext cx="1840302" cy="1828800"/>
          </a:xfrm>
          <a:custGeom>
            <a:avLst/>
            <a:gdLst/>
            <a:ahLst/>
            <a:cxnLst/>
            <a:rect l="l" t="t" r="r" b="b"/>
            <a:pathLst>
              <a:path w="1840302" h="1828800">
                <a:moveTo>
                  <a:pt x="0" y="1828800"/>
                </a:moveTo>
                <a:lnTo>
                  <a:pt x="1840302" y="1828800"/>
                </a:lnTo>
                <a:lnTo>
                  <a:pt x="1840302" y="0"/>
                </a:lnTo>
                <a:lnTo>
                  <a:pt x="0" y="0"/>
                </a:lnTo>
                <a:lnTo>
                  <a:pt x="0" y="18288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A3CE9574-DCAC-E368-05DA-B15EBB29BB45}"/>
              </a:ext>
            </a:extLst>
          </p:cNvPr>
          <p:cNvSpPr/>
          <p:nvPr/>
        </p:nvSpPr>
        <p:spPr>
          <a:xfrm flipH="1" flipV="1">
            <a:off x="16225193" y="285750"/>
            <a:ext cx="1840302" cy="1828800"/>
          </a:xfrm>
          <a:custGeom>
            <a:avLst/>
            <a:gdLst/>
            <a:ahLst/>
            <a:cxnLst/>
            <a:rect l="l" t="t" r="r" b="b"/>
            <a:pathLst>
              <a:path w="1840302" h="1828800">
                <a:moveTo>
                  <a:pt x="1840302" y="1828800"/>
                </a:moveTo>
                <a:lnTo>
                  <a:pt x="0" y="1828800"/>
                </a:lnTo>
                <a:lnTo>
                  <a:pt x="0" y="0"/>
                </a:lnTo>
                <a:lnTo>
                  <a:pt x="1840302" y="0"/>
                </a:lnTo>
                <a:lnTo>
                  <a:pt x="1840302" y="18288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B1B6B9B7-3798-6B07-4FE1-316BE39BA2AB}"/>
              </a:ext>
            </a:extLst>
          </p:cNvPr>
          <p:cNvSpPr/>
          <p:nvPr/>
        </p:nvSpPr>
        <p:spPr>
          <a:xfrm>
            <a:off x="223354" y="8168283"/>
            <a:ext cx="1840302" cy="1828800"/>
          </a:xfrm>
          <a:custGeom>
            <a:avLst/>
            <a:gdLst/>
            <a:ahLst/>
            <a:cxnLst/>
            <a:rect l="l" t="t" r="r" b="b"/>
            <a:pathLst>
              <a:path w="1840302" h="1828800">
                <a:moveTo>
                  <a:pt x="0" y="0"/>
                </a:moveTo>
                <a:lnTo>
                  <a:pt x="1840302" y="0"/>
                </a:lnTo>
                <a:lnTo>
                  <a:pt x="1840302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AutoShape 8">
            <a:extLst>
              <a:ext uri="{FF2B5EF4-FFF2-40B4-BE49-F238E27FC236}">
                <a16:creationId xmlns:a16="http://schemas.microsoft.com/office/drawing/2014/main" id="{D49D5B4D-BCF2-3607-A530-DDC677C28EE2}"/>
              </a:ext>
            </a:extLst>
          </p:cNvPr>
          <p:cNvSpPr/>
          <p:nvPr/>
        </p:nvSpPr>
        <p:spPr>
          <a:xfrm flipV="1">
            <a:off x="2455333" y="390525"/>
            <a:ext cx="3030950" cy="19785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F108EC4F-6763-61B4-25CD-CA24191CEFA6}"/>
              </a:ext>
            </a:extLst>
          </p:cNvPr>
          <p:cNvSpPr/>
          <p:nvPr/>
        </p:nvSpPr>
        <p:spPr>
          <a:xfrm>
            <a:off x="5750049" y="285750"/>
            <a:ext cx="6787902" cy="394932"/>
          </a:xfrm>
          <a:custGeom>
            <a:avLst/>
            <a:gdLst/>
            <a:ahLst/>
            <a:cxnLst/>
            <a:rect l="l" t="t" r="r" b="b"/>
            <a:pathLst>
              <a:path w="6787902" h="394932">
                <a:moveTo>
                  <a:pt x="0" y="0"/>
                </a:moveTo>
                <a:lnTo>
                  <a:pt x="6787902" y="0"/>
                </a:lnTo>
                <a:lnTo>
                  <a:pt x="6787902" y="394932"/>
                </a:lnTo>
                <a:lnTo>
                  <a:pt x="0" y="3949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AutoShape 10">
            <a:extLst>
              <a:ext uri="{FF2B5EF4-FFF2-40B4-BE49-F238E27FC236}">
                <a16:creationId xmlns:a16="http://schemas.microsoft.com/office/drawing/2014/main" id="{E744D703-6E9F-173A-8AA5-F1845B35A648}"/>
              </a:ext>
            </a:extLst>
          </p:cNvPr>
          <p:cNvSpPr/>
          <p:nvPr/>
        </p:nvSpPr>
        <p:spPr>
          <a:xfrm flipV="1">
            <a:off x="12801717" y="419467"/>
            <a:ext cx="3030950" cy="19785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AutoShape 11">
            <a:extLst>
              <a:ext uri="{FF2B5EF4-FFF2-40B4-BE49-F238E27FC236}">
                <a16:creationId xmlns:a16="http://schemas.microsoft.com/office/drawing/2014/main" id="{5CE32223-4F2F-8D2F-67B3-54A8BB52BB61}"/>
              </a:ext>
            </a:extLst>
          </p:cNvPr>
          <p:cNvSpPr/>
          <p:nvPr/>
        </p:nvSpPr>
        <p:spPr>
          <a:xfrm flipV="1">
            <a:off x="2455333" y="9847608"/>
            <a:ext cx="3030950" cy="19785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AutoShape 12">
            <a:extLst>
              <a:ext uri="{FF2B5EF4-FFF2-40B4-BE49-F238E27FC236}">
                <a16:creationId xmlns:a16="http://schemas.microsoft.com/office/drawing/2014/main" id="{0306A973-C2D0-AE5C-1A93-AA3A417B7D02}"/>
              </a:ext>
            </a:extLst>
          </p:cNvPr>
          <p:cNvSpPr/>
          <p:nvPr/>
        </p:nvSpPr>
        <p:spPr>
          <a:xfrm flipV="1">
            <a:off x="12801717" y="9876550"/>
            <a:ext cx="3030950" cy="19785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B93E684D-0E02-2320-8208-B8F443F4E173}"/>
              </a:ext>
            </a:extLst>
          </p:cNvPr>
          <p:cNvSpPr/>
          <p:nvPr/>
        </p:nvSpPr>
        <p:spPr>
          <a:xfrm flipV="1">
            <a:off x="5750473" y="9602150"/>
            <a:ext cx="6787902" cy="394932"/>
          </a:xfrm>
          <a:custGeom>
            <a:avLst/>
            <a:gdLst/>
            <a:ahLst/>
            <a:cxnLst/>
            <a:rect l="l" t="t" r="r" b="b"/>
            <a:pathLst>
              <a:path w="6787902" h="394932">
                <a:moveTo>
                  <a:pt x="0" y="394933"/>
                </a:moveTo>
                <a:lnTo>
                  <a:pt x="6787902" y="394933"/>
                </a:lnTo>
                <a:lnTo>
                  <a:pt x="6787902" y="0"/>
                </a:lnTo>
                <a:lnTo>
                  <a:pt x="0" y="0"/>
                </a:lnTo>
                <a:lnTo>
                  <a:pt x="0" y="394933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AutoShape 14">
            <a:extLst>
              <a:ext uri="{FF2B5EF4-FFF2-40B4-BE49-F238E27FC236}">
                <a16:creationId xmlns:a16="http://schemas.microsoft.com/office/drawing/2014/main" id="{2453FEC7-C02C-241A-7EBF-C19FCF76EE09}"/>
              </a:ext>
            </a:extLst>
          </p:cNvPr>
          <p:cNvSpPr/>
          <p:nvPr/>
        </p:nvSpPr>
        <p:spPr>
          <a:xfrm flipV="1">
            <a:off x="2455333" y="390525"/>
            <a:ext cx="3030950" cy="19785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5" name="AutoShape 15">
            <a:extLst>
              <a:ext uri="{FF2B5EF4-FFF2-40B4-BE49-F238E27FC236}">
                <a16:creationId xmlns:a16="http://schemas.microsoft.com/office/drawing/2014/main" id="{D4220077-1511-2812-8F18-052FF2FF060C}"/>
              </a:ext>
            </a:extLst>
          </p:cNvPr>
          <p:cNvSpPr/>
          <p:nvPr/>
        </p:nvSpPr>
        <p:spPr>
          <a:xfrm flipV="1">
            <a:off x="2455333" y="390525"/>
            <a:ext cx="3030950" cy="19785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" name="AutoShape 16">
            <a:extLst>
              <a:ext uri="{FF2B5EF4-FFF2-40B4-BE49-F238E27FC236}">
                <a16:creationId xmlns:a16="http://schemas.microsoft.com/office/drawing/2014/main" id="{678D53F6-F822-4282-E92F-0B45E8DA673F}"/>
              </a:ext>
            </a:extLst>
          </p:cNvPr>
          <p:cNvSpPr/>
          <p:nvPr/>
        </p:nvSpPr>
        <p:spPr>
          <a:xfrm>
            <a:off x="395026" y="2426481"/>
            <a:ext cx="0" cy="5434037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7" name="AutoShape 17">
            <a:extLst>
              <a:ext uri="{FF2B5EF4-FFF2-40B4-BE49-F238E27FC236}">
                <a16:creationId xmlns:a16="http://schemas.microsoft.com/office/drawing/2014/main" id="{D2C01555-7AE1-2CD0-6727-4A23792109A3}"/>
              </a:ext>
            </a:extLst>
          </p:cNvPr>
          <p:cNvSpPr/>
          <p:nvPr/>
        </p:nvSpPr>
        <p:spPr>
          <a:xfrm>
            <a:off x="17905788" y="2426481"/>
            <a:ext cx="0" cy="5434037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51CD58B3-AB5F-939B-B2B8-269D7FC94004}"/>
              </a:ext>
            </a:extLst>
          </p:cNvPr>
          <p:cNvSpPr txBox="1"/>
          <p:nvPr/>
        </p:nvSpPr>
        <p:spPr>
          <a:xfrm>
            <a:off x="1143505" y="4315004"/>
            <a:ext cx="16001839" cy="5170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4350" indent="-240507"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and reassure your child that there is nothing to worry about and they should always just try their best. Praise and encourage!</a:t>
            </a:r>
          </a:p>
          <a:p>
            <a:pPr marL="514350" indent="-240507">
              <a:buFont typeface="Arial" panose="020B0604020202020204" pitchFamily="34" charset="0"/>
              <a:buChar char="•"/>
              <a:defRPr/>
            </a:pPr>
            <a:endParaRPr lang="en-GB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240507"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 your child has the best possible attendance at school.</a:t>
            </a:r>
          </a:p>
          <a:p>
            <a:pPr marL="514350" indent="-240507">
              <a:buFont typeface="Arial" panose="020B0604020202020204" pitchFamily="34" charset="0"/>
              <a:buChar char="•"/>
              <a:defRPr/>
            </a:pPr>
            <a:endParaRPr lang="en-GB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240507"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your child with any homework tasks.</a:t>
            </a:r>
          </a:p>
          <a:p>
            <a:pPr marL="514350" indent="-240507">
              <a:buFont typeface="Arial" panose="020B0604020202020204" pitchFamily="34" charset="0"/>
              <a:buChar char="•"/>
              <a:defRPr/>
            </a:pPr>
            <a:endParaRPr lang="en-GB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240507"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Reading (and talking about what children read), spelling and arithmetic (e.g. times tables).</a:t>
            </a:r>
          </a:p>
          <a:p>
            <a:pPr marL="514350" indent="-240507">
              <a:buFont typeface="Arial" panose="020B0604020202020204" pitchFamily="34" charset="0"/>
              <a:buChar char="•"/>
              <a:defRPr/>
            </a:pPr>
            <a:endParaRPr lang="en-GB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240507"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sure your child has a good sleep and healthy breakfast every morning!</a:t>
            </a:r>
          </a:p>
          <a:p>
            <a:pPr marL="755649" lvl="1" indent="-377824">
              <a:buFont typeface="Arial"/>
              <a:buChar char="•"/>
            </a:pP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5649" lvl="1" indent="-377824">
              <a:buFont typeface="Arial"/>
              <a:buChar char="•"/>
            </a:pPr>
            <a:endParaRPr lang="en-US" sz="2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AutoShape 2" descr="eyes clipart png 10 free Cliparts | Download images on Clipground 2021">
            <a:extLst>
              <a:ext uri="{FF2B5EF4-FFF2-40B4-BE49-F238E27FC236}">
                <a16:creationId xmlns:a16="http://schemas.microsoft.com/office/drawing/2014/main" id="{763413D9-C34B-67D7-80E4-34C6D4D9182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8823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2EE44F-50C7-FE64-D685-B39D41902D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EAE1AB07-7172-1DD0-0F0A-204434947568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30" t="-9432" r="-902" b="-10347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0FA65535-8943-611B-482A-FC943DFD4072}"/>
              </a:ext>
            </a:extLst>
          </p:cNvPr>
          <p:cNvSpPr txBox="1"/>
          <p:nvPr/>
        </p:nvSpPr>
        <p:spPr>
          <a:xfrm>
            <a:off x="1831312" y="1247775"/>
            <a:ext cx="14625376" cy="14811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399"/>
              </a:lnSpc>
              <a:spcBef>
                <a:spcPct val="0"/>
              </a:spcBef>
            </a:pPr>
            <a:r>
              <a:rPr lang="en-US" sz="9999" dirty="0">
                <a:solidFill>
                  <a:srgbClr val="FFFFFF"/>
                </a:solidFill>
                <a:latin typeface="Balsamiq Sans"/>
              </a:rPr>
              <a:t>Key Ideas for Reading</a:t>
            </a: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29038C17-9B1E-B13C-0981-5CAD39030342}"/>
              </a:ext>
            </a:extLst>
          </p:cNvPr>
          <p:cNvSpPr/>
          <p:nvPr/>
        </p:nvSpPr>
        <p:spPr>
          <a:xfrm flipH="1">
            <a:off x="16225193" y="8168283"/>
            <a:ext cx="1840302" cy="1828800"/>
          </a:xfrm>
          <a:custGeom>
            <a:avLst/>
            <a:gdLst/>
            <a:ahLst/>
            <a:cxnLst/>
            <a:rect l="l" t="t" r="r" b="b"/>
            <a:pathLst>
              <a:path w="1840302" h="1828800">
                <a:moveTo>
                  <a:pt x="1840302" y="0"/>
                </a:moveTo>
                <a:lnTo>
                  <a:pt x="0" y="0"/>
                </a:lnTo>
                <a:lnTo>
                  <a:pt x="0" y="1828800"/>
                </a:lnTo>
                <a:lnTo>
                  <a:pt x="1840302" y="1828800"/>
                </a:lnTo>
                <a:lnTo>
                  <a:pt x="1840302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4E367FF8-8FF9-384E-2CB2-6ADD2917AC69}"/>
              </a:ext>
            </a:extLst>
          </p:cNvPr>
          <p:cNvSpPr/>
          <p:nvPr/>
        </p:nvSpPr>
        <p:spPr>
          <a:xfrm flipV="1">
            <a:off x="223354" y="285750"/>
            <a:ext cx="1840302" cy="1828800"/>
          </a:xfrm>
          <a:custGeom>
            <a:avLst/>
            <a:gdLst/>
            <a:ahLst/>
            <a:cxnLst/>
            <a:rect l="l" t="t" r="r" b="b"/>
            <a:pathLst>
              <a:path w="1840302" h="1828800">
                <a:moveTo>
                  <a:pt x="0" y="1828800"/>
                </a:moveTo>
                <a:lnTo>
                  <a:pt x="1840302" y="1828800"/>
                </a:lnTo>
                <a:lnTo>
                  <a:pt x="1840302" y="0"/>
                </a:lnTo>
                <a:lnTo>
                  <a:pt x="0" y="0"/>
                </a:lnTo>
                <a:lnTo>
                  <a:pt x="0" y="18288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490DA050-9953-9E23-897C-A2CA10DEBE23}"/>
              </a:ext>
            </a:extLst>
          </p:cNvPr>
          <p:cNvSpPr/>
          <p:nvPr/>
        </p:nvSpPr>
        <p:spPr>
          <a:xfrm flipH="1" flipV="1">
            <a:off x="16225193" y="285750"/>
            <a:ext cx="1840302" cy="1828800"/>
          </a:xfrm>
          <a:custGeom>
            <a:avLst/>
            <a:gdLst/>
            <a:ahLst/>
            <a:cxnLst/>
            <a:rect l="l" t="t" r="r" b="b"/>
            <a:pathLst>
              <a:path w="1840302" h="1828800">
                <a:moveTo>
                  <a:pt x="1840302" y="1828800"/>
                </a:moveTo>
                <a:lnTo>
                  <a:pt x="0" y="1828800"/>
                </a:lnTo>
                <a:lnTo>
                  <a:pt x="0" y="0"/>
                </a:lnTo>
                <a:lnTo>
                  <a:pt x="1840302" y="0"/>
                </a:lnTo>
                <a:lnTo>
                  <a:pt x="1840302" y="18288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C9E01AC9-9D59-1264-A83C-3E20055EC1F7}"/>
              </a:ext>
            </a:extLst>
          </p:cNvPr>
          <p:cNvSpPr/>
          <p:nvPr/>
        </p:nvSpPr>
        <p:spPr>
          <a:xfrm>
            <a:off x="223354" y="8168283"/>
            <a:ext cx="1840302" cy="1828800"/>
          </a:xfrm>
          <a:custGeom>
            <a:avLst/>
            <a:gdLst/>
            <a:ahLst/>
            <a:cxnLst/>
            <a:rect l="l" t="t" r="r" b="b"/>
            <a:pathLst>
              <a:path w="1840302" h="1828800">
                <a:moveTo>
                  <a:pt x="0" y="0"/>
                </a:moveTo>
                <a:lnTo>
                  <a:pt x="1840302" y="0"/>
                </a:lnTo>
                <a:lnTo>
                  <a:pt x="1840302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AutoShape 8">
            <a:extLst>
              <a:ext uri="{FF2B5EF4-FFF2-40B4-BE49-F238E27FC236}">
                <a16:creationId xmlns:a16="http://schemas.microsoft.com/office/drawing/2014/main" id="{69C73437-0656-CB79-BC82-C9D992BFC865}"/>
              </a:ext>
            </a:extLst>
          </p:cNvPr>
          <p:cNvSpPr/>
          <p:nvPr/>
        </p:nvSpPr>
        <p:spPr>
          <a:xfrm flipV="1">
            <a:off x="2455333" y="390525"/>
            <a:ext cx="3030950" cy="19785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86BEE16D-5B65-BCBF-0AEA-2C38155BC341}"/>
              </a:ext>
            </a:extLst>
          </p:cNvPr>
          <p:cNvSpPr/>
          <p:nvPr/>
        </p:nvSpPr>
        <p:spPr>
          <a:xfrm>
            <a:off x="5750049" y="285750"/>
            <a:ext cx="6787902" cy="394932"/>
          </a:xfrm>
          <a:custGeom>
            <a:avLst/>
            <a:gdLst/>
            <a:ahLst/>
            <a:cxnLst/>
            <a:rect l="l" t="t" r="r" b="b"/>
            <a:pathLst>
              <a:path w="6787902" h="394932">
                <a:moveTo>
                  <a:pt x="0" y="0"/>
                </a:moveTo>
                <a:lnTo>
                  <a:pt x="6787902" y="0"/>
                </a:lnTo>
                <a:lnTo>
                  <a:pt x="6787902" y="394932"/>
                </a:lnTo>
                <a:lnTo>
                  <a:pt x="0" y="3949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AutoShape 10">
            <a:extLst>
              <a:ext uri="{FF2B5EF4-FFF2-40B4-BE49-F238E27FC236}">
                <a16:creationId xmlns:a16="http://schemas.microsoft.com/office/drawing/2014/main" id="{84C0208F-CF64-343D-122D-2DA9D3F981E6}"/>
              </a:ext>
            </a:extLst>
          </p:cNvPr>
          <p:cNvSpPr/>
          <p:nvPr/>
        </p:nvSpPr>
        <p:spPr>
          <a:xfrm flipV="1">
            <a:off x="12801717" y="419467"/>
            <a:ext cx="3030950" cy="19785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AutoShape 11">
            <a:extLst>
              <a:ext uri="{FF2B5EF4-FFF2-40B4-BE49-F238E27FC236}">
                <a16:creationId xmlns:a16="http://schemas.microsoft.com/office/drawing/2014/main" id="{23417E11-9579-A922-8D29-5818716B42AB}"/>
              </a:ext>
            </a:extLst>
          </p:cNvPr>
          <p:cNvSpPr/>
          <p:nvPr/>
        </p:nvSpPr>
        <p:spPr>
          <a:xfrm flipV="1">
            <a:off x="2455333" y="9847608"/>
            <a:ext cx="3030950" cy="19785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AutoShape 12">
            <a:extLst>
              <a:ext uri="{FF2B5EF4-FFF2-40B4-BE49-F238E27FC236}">
                <a16:creationId xmlns:a16="http://schemas.microsoft.com/office/drawing/2014/main" id="{B2A130F0-C631-0197-18EC-9A0A9ACD45F1}"/>
              </a:ext>
            </a:extLst>
          </p:cNvPr>
          <p:cNvSpPr/>
          <p:nvPr/>
        </p:nvSpPr>
        <p:spPr>
          <a:xfrm flipV="1">
            <a:off x="12801717" y="9876550"/>
            <a:ext cx="3030950" cy="19785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5CF41CD4-BE58-D1AE-749A-23A6DB6FA55A}"/>
              </a:ext>
            </a:extLst>
          </p:cNvPr>
          <p:cNvSpPr/>
          <p:nvPr/>
        </p:nvSpPr>
        <p:spPr>
          <a:xfrm flipV="1">
            <a:off x="5750473" y="9602150"/>
            <a:ext cx="6787902" cy="394932"/>
          </a:xfrm>
          <a:custGeom>
            <a:avLst/>
            <a:gdLst/>
            <a:ahLst/>
            <a:cxnLst/>
            <a:rect l="l" t="t" r="r" b="b"/>
            <a:pathLst>
              <a:path w="6787902" h="394932">
                <a:moveTo>
                  <a:pt x="0" y="394933"/>
                </a:moveTo>
                <a:lnTo>
                  <a:pt x="6787902" y="394933"/>
                </a:lnTo>
                <a:lnTo>
                  <a:pt x="6787902" y="0"/>
                </a:lnTo>
                <a:lnTo>
                  <a:pt x="0" y="0"/>
                </a:lnTo>
                <a:lnTo>
                  <a:pt x="0" y="394933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AutoShape 14">
            <a:extLst>
              <a:ext uri="{FF2B5EF4-FFF2-40B4-BE49-F238E27FC236}">
                <a16:creationId xmlns:a16="http://schemas.microsoft.com/office/drawing/2014/main" id="{3D026F6E-C59F-73F0-5E21-D8FC48E32446}"/>
              </a:ext>
            </a:extLst>
          </p:cNvPr>
          <p:cNvSpPr/>
          <p:nvPr/>
        </p:nvSpPr>
        <p:spPr>
          <a:xfrm flipV="1">
            <a:off x="2455333" y="390525"/>
            <a:ext cx="3030950" cy="19785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5" name="AutoShape 15">
            <a:extLst>
              <a:ext uri="{FF2B5EF4-FFF2-40B4-BE49-F238E27FC236}">
                <a16:creationId xmlns:a16="http://schemas.microsoft.com/office/drawing/2014/main" id="{598D8C95-5B0C-D3BC-5A5E-894A6D4ABE40}"/>
              </a:ext>
            </a:extLst>
          </p:cNvPr>
          <p:cNvSpPr/>
          <p:nvPr/>
        </p:nvSpPr>
        <p:spPr>
          <a:xfrm flipV="1">
            <a:off x="2455333" y="390525"/>
            <a:ext cx="3030950" cy="19785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" name="AutoShape 16">
            <a:extLst>
              <a:ext uri="{FF2B5EF4-FFF2-40B4-BE49-F238E27FC236}">
                <a16:creationId xmlns:a16="http://schemas.microsoft.com/office/drawing/2014/main" id="{EDE77708-7BD0-1C55-77F5-F6E6361DB9A1}"/>
              </a:ext>
            </a:extLst>
          </p:cNvPr>
          <p:cNvSpPr/>
          <p:nvPr/>
        </p:nvSpPr>
        <p:spPr>
          <a:xfrm>
            <a:off x="395026" y="2426481"/>
            <a:ext cx="0" cy="5434037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7" name="AutoShape 17">
            <a:extLst>
              <a:ext uri="{FF2B5EF4-FFF2-40B4-BE49-F238E27FC236}">
                <a16:creationId xmlns:a16="http://schemas.microsoft.com/office/drawing/2014/main" id="{A1437957-EE39-8F77-A478-7D090D69B643}"/>
              </a:ext>
            </a:extLst>
          </p:cNvPr>
          <p:cNvSpPr/>
          <p:nvPr/>
        </p:nvSpPr>
        <p:spPr>
          <a:xfrm>
            <a:off x="17905788" y="2426481"/>
            <a:ext cx="0" cy="5434037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782106C8-534D-4B2C-7A06-EE5B6540D663}"/>
              </a:ext>
            </a:extLst>
          </p:cNvPr>
          <p:cNvSpPr txBox="1"/>
          <p:nvPr/>
        </p:nvSpPr>
        <p:spPr>
          <a:xfrm>
            <a:off x="1143505" y="3162300"/>
            <a:ext cx="16001839" cy="3447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4350" indent="-240507"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sure they continue to read at home and ask them to read aloud to you.</a:t>
            </a:r>
          </a:p>
          <a:p>
            <a:pPr marL="273843">
              <a:defRPr/>
            </a:pPr>
            <a:endParaRPr lang="en-GB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240507"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Vocabulary – look up definitions of unknown words together.</a:t>
            </a:r>
          </a:p>
          <a:p>
            <a:pPr marL="273843">
              <a:defRPr/>
            </a:pPr>
            <a:endParaRPr lang="en-GB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240507"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Fluency – the speed of the test means that children need to be able to skim and scan a text.</a:t>
            </a:r>
          </a:p>
          <a:p>
            <a:pPr marL="514350" indent="-240507">
              <a:buFont typeface="Arial" panose="020B0604020202020204" pitchFamily="34" charset="0"/>
              <a:buChar char="•"/>
              <a:defRPr/>
            </a:pPr>
            <a:endParaRPr lang="en-GB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5649" lvl="1" indent="-377824">
              <a:buFont typeface="Arial"/>
              <a:buChar char="•"/>
            </a:pP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5649" lvl="1" indent="-377824">
              <a:buFont typeface="Arial"/>
              <a:buChar char="•"/>
            </a:pPr>
            <a:endParaRPr lang="en-US" sz="2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AutoShape 2" descr="eyes clipart png 10 free Cliparts | Download images on Clipground 2021">
            <a:extLst>
              <a:ext uri="{FF2B5EF4-FFF2-40B4-BE49-F238E27FC236}">
                <a16:creationId xmlns:a16="http://schemas.microsoft.com/office/drawing/2014/main" id="{36BD0102-3E2B-E17C-317B-F20762E11E8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14347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91603D-8EC3-6C55-8215-E561183C7E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FC370C2B-AD07-55C0-2223-1A28F94F32F3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30" t="-9432" r="-902" b="-10347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9F6F6589-3398-607C-44EC-3ED2E70484CD}"/>
              </a:ext>
            </a:extLst>
          </p:cNvPr>
          <p:cNvSpPr txBox="1"/>
          <p:nvPr/>
        </p:nvSpPr>
        <p:spPr>
          <a:xfrm>
            <a:off x="1831312" y="1247775"/>
            <a:ext cx="14625376" cy="14811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399"/>
              </a:lnSpc>
              <a:spcBef>
                <a:spcPct val="0"/>
              </a:spcBef>
            </a:pPr>
            <a:r>
              <a:rPr lang="en-US" sz="9999" dirty="0">
                <a:solidFill>
                  <a:srgbClr val="FFFFFF"/>
                </a:solidFill>
                <a:latin typeface="Balsamiq Sans"/>
              </a:rPr>
              <a:t>Key Ideas for </a:t>
            </a:r>
            <a:r>
              <a:rPr lang="en-US" sz="9999" dirty="0" err="1">
                <a:solidFill>
                  <a:srgbClr val="FFFFFF"/>
                </a:solidFill>
                <a:latin typeface="Balsamiq Sans"/>
              </a:rPr>
              <a:t>Maths</a:t>
            </a:r>
            <a:endParaRPr lang="en-US" sz="9999" dirty="0">
              <a:solidFill>
                <a:srgbClr val="FFFFFF"/>
              </a:solidFill>
              <a:latin typeface="Balsamiq Sans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B1CF540A-DE7B-D9C3-DBEE-193925F87158}"/>
              </a:ext>
            </a:extLst>
          </p:cNvPr>
          <p:cNvSpPr/>
          <p:nvPr/>
        </p:nvSpPr>
        <p:spPr>
          <a:xfrm flipH="1">
            <a:off x="16225193" y="8168283"/>
            <a:ext cx="1840302" cy="1828800"/>
          </a:xfrm>
          <a:custGeom>
            <a:avLst/>
            <a:gdLst/>
            <a:ahLst/>
            <a:cxnLst/>
            <a:rect l="l" t="t" r="r" b="b"/>
            <a:pathLst>
              <a:path w="1840302" h="1828800">
                <a:moveTo>
                  <a:pt x="1840302" y="0"/>
                </a:moveTo>
                <a:lnTo>
                  <a:pt x="0" y="0"/>
                </a:lnTo>
                <a:lnTo>
                  <a:pt x="0" y="1828800"/>
                </a:lnTo>
                <a:lnTo>
                  <a:pt x="1840302" y="1828800"/>
                </a:lnTo>
                <a:lnTo>
                  <a:pt x="1840302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76BB0E2F-74D5-2252-4419-2A941CB14758}"/>
              </a:ext>
            </a:extLst>
          </p:cNvPr>
          <p:cNvSpPr/>
          <p:nvPr/>
        </p:nvSpPr>
        <p:spPr>
          <a:xfrm flipV="1">
            <a:off x="223354" y="285750"/>
            <a:ext cx="1840302" cy="1828800"/>
          </a:xfrm>
          <a:custGeom>
            <a:avLst/>
            <a:gdLst/>
            <a:ahLst/>
            <a:cxnLst/>
            <a:rect l="l" t="t" r="r" b="b"/>
            <a:pathLst>
              <a:path w="1840302" h="1828800">
                <a:moveTo>
                  <a:pt x="0" y="1828800"/>
                </a:moveTo>
                <a:lnTo>
                  <a:pt x="1840302" y="1828800"/>
                </a:lnTo>
                <a:lnTo>
                  <a:pt x="1840302" y="0"/>
                </a:lnTo>
                <a:lnTo>
                  <a:pt x="0" y="0"/>
                </a:lnTo>
                <a:lnTo>
                  <a:pt x="0" y="18288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B55BCD8F-960C-FA8B-EB6B-B8EA3A3C8E57}"/>
              </a:ext>
            </a:extLst>
          </p:cNvPr>
          <p:cNvSpPr/>
          <p:nvPr/>
        </p:nvSpPr>
        <p:spPr>
          <a:xfrm flipH="1" flipV="1">
            <a:off x="16225193" y="285750"/>
            <a:ext cx="1840302" cy="1828800"/>
          </a:xfrm>
          <a:custGeom>
            <a:avLst/>
            <a:gdLst/>
            <a:ahLst/>
            <a:cxnLst/>
            <a:rect l="l" t="t" r="r" b="b"/>
            <a:pathLst>
              <a:path w="1840302" h="1828800">
                <a:moveTo>
                  <a:pt x="1840302" y="1828800"/>
                </a:moveTo>
                <a:lnTo>
                  <a:pt x="0" y="1828800"/>
                </a:lnTo>
                <a:lnTo>
                  <a:pt x="0" y="0"/>
                </a:lnTo>
                <a:lnTo>
                  <a:pt x="1840302" y="0"/>
                </a:lnTo>
                <a:lnTo>
                  <a:pt x="1840302" y="18288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9A6CE56E-DDAE-43D2-8D03-9E8C17FC6144}"/>
              </a:ext>
            </a:extLst>
          </p:cNvPr>
          <p:cNvSpPr/>
          <p:nvPr/>
        </p:nvSpPr>
        <p:spPr>
          <a:xfrm>
            <a:off x="223354" y="8168283"/>
            <a:ext cx="1840302" cy="1828800"/>
          </a:xfrm>
          <a:custGeom>
            <a:avLst/>
            <a:gdLst/>
            <a:ahLst/>
            <a:cxnLst/>
            <a:rect l="l" t="t" r="r" b="b"/>
            <a:pathLst>
              <a:path w="1840302" h="1828800">
                <a:moveTo>
                  <a:pt x="0" y="0"/>
                </a:moveTo>
                <a:lnTo>
                  <a:pt x="1840302" y="0"/>
                </a:lnTo>
                <a:lnTo>
                  <a:pt x="1840302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AutoShape 8">
            <a:extLst>
              <a:ext uri="{FF2B5EF4-FFF2-40B4-BE49-F238E27FC236}">
                <a16:creationId xmlns:a16="http://schemas.microsoft.com/office/drawing/2014/main" id="{BE905EC3-FDF7-6901-8859-4FEADB7E7037}"/>
              </a:ext>
            </a:extLst>
          </p:cNvPr>
          <p:cNvSpPr/>
          <p:nvPr/>
        </p:nvSpPr>
        <p:spPr>
          <a:xfrm flipV="1">
            <a:off x="2455333" y="390525"/>
            <a:ext cx="3030950" cy="19785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D0FA5C85-5D95-7C5B-7258-735DD24225D6}"/>
              </a:ext>
            </a:extLst>
          </p:cNvPr>
          <p:cNvSpPr/>
          <p:nvPr/>
        </p:nvSpPr>
        <p:spPr>
          <a:xfrm>
            <a:off x="5750049" y="285750"/>
            <a:ext cx="6787902" cy="394932"/>
          </a:xfrm>
          <a:custGeom>
            <a:avLst/>
            <a:gdLst/>
            <a:ahLst/>
            <a:cxnLst/>
            <a:rect l="l" t="t" r="r" b="b"/>
            <a:pathLst>
              <a:path w="6787902" h="394932">
                <a:moveTo>
                  <a:pt x="0" y="0"/>
                </a:moveTo>
                <a:lnTo>
                  <a:pt x="6787902" y="0"/>
                </a:lnTo>
                <a:lnTo>
                  <a:pt x="6787902" y="394932"/>
                </a:lnTo>
                <a:lnTo>
                  <a:pt x="0" y="3949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AutoShape 10">
            <a:extLst>
              <a:ext uri="{FF2B5EF4-FFF2-40B4-BE49-F238E27FC236}">
                <a16:creationId xmlns:a16="http://schemas.microsoft.com/office/drawing/2014/main" id="{06F79B69-1A8E-0564-54EA-E25649776E90}"/>
              </a:ext>
            </a:extLst>
          </p:cNvPr>
          <p:cNvSpPr/>
          <p:nvPr/>
        </p:nvSpPr>
        <p:spPr>
          <a:xfrm flipV="1">
            <a:off x="12801717" y="419467"/>
            <a:ext cx="3030950" cy="19785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AutoShape 11">
            <a:extLst>
              <a:ext uri="{FF2B5EF4-FFF2-40B4-BE49-F238E27FC236}">
                <a16:creationId xmlns:a16="http://schemas.microsoft.com/office/drawing/2014/main" id="{FB83EA56-F0B6-1309-2B9F-30ADFEC3A0D7}"/>
              </a:ext>
            </a:extLst>
          </p:cNvPr>
          <p:cNvSpPr/>
          <p:nvPr/>
        </p:nvSpPr>
        <p:spPr>
          <a:xfrm flipV="1">
            <a:off x="2455333" y="9847608"/>
            <a:ext cx="3030950" cy="19785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AutoShape 12">
            <a:extLst>
              <a:ext uri="{FF2B5EF4-FFF2-40B4-BE49-F238E27FC236}">
                <a16:creationId xmlns:a16="http://schemas.microsoft.com/office/drawing/2014/main" id="{46820064-F847-56EE-F9BF-183BAF4B8C19}"/>
              </a:ext>
            </a:extLst>
          </p:cNvPr>
          <p:cNvSpPr/>
          <p:nvPr/>
        </p:nvSpPr>
        <p:spPr>
          <a:xfrm flipV="1">
            <a:off x="12801717" y="9876550"/>
            <a:ext cx="3030950" cy="19785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9958AC8A-F7BB-B8FB-FA5A-874ED489BE28}"/>
              </a:ext>
            </a:extLst>
          </p:cNvPr>
          <p:cNvSpPr/>
          <p:nvPr/>
        </p:nvSpPr>
        <p:spPr>
          <a:xfrm flipV="1">
            <a:off x="5750473" y="9602150"/>
            <a:ext cx="6787902" cy="394932"/>
          </a:xfrm>
          <a:custGeom>
            <a:avLst/>
            <a:gdLst/>
            <a:ahLst/>
            <a:cxnLst/>
            <a:rect l="l" t="t" r="r" b="b"/>
            <a:pathLst>
              <a:path w="6787902" h="394932">
                <a:moveTo>
                  <a:pt x="0" y="394933"/>
                </a:moveTo>
                <a:lnTo>
                  <a:pt x="6787902" y="394933"/>
                </a:lnTo>
                <a:lnTo>
                  <a:pt x="6787902" y="0"/>
                </a:lnTo>
                <a:lnTo>
                  <a:pt x="0" y="0"/>
                </a:lnTo>
                <a:lnTo>
                  <a:pt x="0" y="394933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AutoShape 14">
            <a:extLst>
              <a:ext uri="{FF2B5EF4-FFF2-40B4-BE49-F238E27FC236}">
                <a16:creationId xmlns:a16="http://schemas.microsoft.com/office/drawing/2014/main" id="{33248E1E-ACBF-C863-A662-3208FCAE5FD4}"/>
              </a:ext>
            </a:extLst>
          </p:cNvPr>
          <p:cNvSpPr/>
          <p:nvPr/>
        </p:nvSpPr>
        <p:spPr>
          <a:xfrm flipV="1">
            <a:off x="2455333" y="390525"/>
            <a:ext cx="3030950" cy="19785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5" name="AutoShape 15">
            <a:extLst>
              <a:ext uri="{FF2B5EF4-FFF2-40B4-BE49-F238E27FC236}">
                <a16:creationId xmlns:a16="http://schemas.microsoft.com/office/drawing/2014/main" id="{DDA172EA-DF70-D73B-2F24-FE538CEC58EC}"/>
              </a:ext>
            </a:extLst>
          </p:cNvPr>
          <p:cNvSpPr/>
          <p:nvPr/>
        </p:nvSpPr>
        <p:spPr>
          <a:xfrm flipV="1">
            <a:off x="2455333" y="390525"/>
            <a:ext cx="3030950" cy="19785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" name="AutoShape 16">
            <a:extLst>
              <a:ext uri="{FF2B5EF4-FFF2-40B4-BE49-F238E27FC236}">
                <a16:creationId xmlns:a16="http://schemas.microsoft.com/office/drawing/2014/main" id="{F29524FC-C081-E1AB-81EF-0A5F7261536E}"/>
              </a:ext>
            </a:extLst>
          </p:cNvPr>
          <p:cNvSpPr/>
          <p:nvPr/>
        </p:nvSpPr>
        <p:spPr>
          <a:xfrm>
            <a:off x="395026" y="2426481"/>
            <a:ext cx="0" cy="5434037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7" name="AutoShape 17">
            <a:extLst>
              <a:ext uri="{FF2B5EF4-FFF2-40B4-BE49-F238E27FC236}">
                <a16:creationId xmlns:a16="http://schemas.microsoft.com/office/drawing/2014/main" id="{3EC95241-DD8A-8CBC-9746-2297F0E0F413}"/>
              </a:ext>
            </a:extLst>
          </p:cNvPr>
          <p:cNvSpPr/>
          <p:nvPr/>
        </p:nvSpPr>
        <p:spPr>
          <a:xfrm>
            <a:off x="17905788" y="2426481"/>
            <a:ext cx="0" cy="5434037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54CC4BA1-20BB-7D3E-4ED1-025958063CB3}"/>
              </a:ext>
            </a:extLst>
          </p:cNvPr>
          <p:cNvSpPr txBox="1"/>
          <p:nvPr/>
        </p:nvSpPr>
        <p:spPr>
          <a:xfrm>
            <a:off x="1143505" y="3162300"/>
            <a:ext cx="16001839" cy="47397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4350" indent="-240507"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Practise times tables – the time limits of the tests mean that children who know their times tables can use these facts to answer so many different questions quickly.</a:t>
            </a:r>
          </a:p>
          <a:p>
            <a:pPr marL="273843">
              <a:defRPr/>
            </a:pPr>
            <a:endParaRPr lang="en-GB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240507"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your child with arithmetic (addition, subtraction, multiplication, division, fractions, decimals and percentages).</a:t>
            </a:r>
          </a:p>
          <a:p>
            <a:pPr marL="273843">
              <a:defRPr/>
            </a:pPr>
            <a:endParaRPr lang="en-GB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240507"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Talk about how they found the answers to any problems.</a:t>
            </a:r>
          </a:p>
          <a:p>
            <a:pPr marL="514350" indent="-240507">
              <a:buFont typeface="Arial" panose="020B0604020202020204" pitchFamily="34" charset="0"/>
              <a:buChar char="•"/>
              <a:defRPr/>
            </a:pPr>
            <a:endParaRPr lang="en-GB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240507">
              <a:buFont typeface="Arial" panose="020B0604020202020204" pitchFamily="34" charset="0"/>
              <a:buChar char="•"/>
              <a:defRPr/>
            </a:pPr>
            <a:endParaRPr lang="en-GB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5649" lvl="1" indent="-377824">
              <a:buFont typeface="Arial"/>
              <a:buChar char="•"/>
            </a:pP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5649" lvl="1" indent="-377824">
              <a:buFont typeface="Arial"/>
              <a:buChar char="•"/>
            </a:pPr>
            <a:endParaRPr lang="en-US" sz="2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AutoShape 2" descr="eyes clipart png 10 free Cliparts | Download images on Clipground 2021">
            <a:extLst>
              <a:ext uri="{FF2B5EF4-FFF2-40B4-BE49-F238E27FC236}">
                <a16:creationId xmlns:a16="http://schemas.microsoft.com/office/drawing/2014/main" id="{43354117-EE92-28B1-2D22-C6110314099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30035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57313C-C4DE-DC7F-EAE3-02BC5F0E89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2E4660F-D3EB-2559-AFF1-6D695C8FCA63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30" t="-9432" r="-902" b="-10347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5889B27C-4765-D866-3ADA-D518DEF22BD5}"/>
              </a:ext>
            </a:extLst>
          </p:cNvPr>
          <p:cNvSpPr txBox="1"/>
          <p:nvPr/>
        </p:nvSpPr>
        <p:spPr>
          <a:xfrm>
            <a:off x="1831312" y="1247775"/>
            <a:ext cx="14625376" cy="14811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399"/>
              </a:lnSpc>
              <a:spcBef>
                <a:spcPct val="0"/>
              </a:spcBef>
            </a:pPr>
            <a:r>
              <a:rPr lang="en-US" sz="9999" dirty="0">
                <a:solidFill>
                  <a:srgbClr val="FFFFFF"/>
                </a:solidFill>
                <a:latin typeface="Balsamiq Sans"/>
              </a:rPr>
              <a:t>Key Ideas for Writing</a:t>
            </a: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ABE8C9B1-23F3-EEB0-F5DB-5A2F622FFDCF}"/>
              </a:ext>
            </a:extLst>
          </p:cNvPr>
          <p:cNvSpPr/>
          <p:nvPr/>
        </p:nvSpPr>
        <p:spPr>
          <a:xfrm flipH="1">
            <a:off x="16225193" y="8168283"/>
            <a:ext cx="1840302" cy="1828800"/>
          </a:xfrm>
          <a:custGeom>
            <a:avLst/>
            <a:gdLst/>
            <a:ahLst/>
            <a:cxnLst/>
            <a:rect l="l" t="t" r="r" b="b"/>
            <a:pathLst>
              <a:path w="1840302" h="1828800">
                <a:moveTo>
                  <a:pt x="1840302" y="0"/>
                </a:moveTo>
                <a:lnTo>
                  <a:pt x="0" y="0"/>
                </a:lnTo>
                <a:lnTo>
                  <a:pt x="0" y="1828800"/>
                </a:lnTo>
                <a:lnTo>
                  <a:pt x="1840302" y="1828800"/>
                </a:lnTo>
                <a:lnTo>
                  <a:pt x="1840302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45C03E36-6CEA-6856-5D9D-30A78A7081E2}"/>
              </a:ext>
            </a:extLst>
          </p:cNvPr>
          <p:cNvSpPr/>
          <p:nvPr/>
        </p:nvSpPr>
        <p:spPr>
          <a:xfrm flipV="1">
            <a:off x="223354" y="285750"/>
            <a:ext cx="1840302" cy="1828800"/>
          </a:xfrm>
          <a:custGeom>
            <a:avLst/>
            <a:gdLst/>
            <a:ahLst/>
            <a:cxnLst/>
            <a:rect l="l" t="t" r="r" b="b"/>
            <a:pathLst>
              <a:path w="1840302" h="1828800">
                <a:moveTo>
                  <a:pt x="0" y="1828800"/>
                </a:moveTo>
                <a:lnTo>
                  <a:pt x="1840302" y="1828800"/>
                </a:lnTo>
                <a:lnTo>
                  <a:pt x="1840302" y="0"/>
                </a:lnTo>
                <a:lnTo>
                  <a:pt x="0" y="0"/>
                </a:lnTo>
                <a:lnTo>
                  <a:pt x="0" y="18288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F91968FC-591B-6EA3-49C9-CDAB76E7608F}"/>
              </a:ext>
            </a:extLst>
          </p:cNvPr>
          <p:cNvSpPr/>
          <p:nvPr/>
        </p:nvSpPr>
        <p:spPr>
          <a:xfrm flipH="1" flipV="1">
            <a:off x="16225193" y="285750"/>
            <a:ext cx="1840302" cy="1828800"/>
          </a:xfrm>
          <a:custGeom>
            <a:avLst/>
            <a:gdLst/>
            <a:ahLst/>
            <a:cxnLst/>
            <a:rect l="l" t="t" r="r" b="b"/>
            <a:pathLst>
              <a:path w="1840302" h="1828800">
                <a:moveTo>
                  <a:pt x="1840302" y="1828800"/>
                </a:moveTo>
                <a:lnTo>
                  <a:pt x="0" y="1828800"/>
                </a:lnTo>
                <a:lnTo>
                  <a:pt x="0" y="0"/>
                </a:lnTo>
                <a:lnTo>
                  <a:pt x="1840302" y="0"/>
                </a:lnTo>
                <a:lnTo>
                  <a:pt x="1840302" y="18288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F1A9766C-1334-5F44-D4A1-6FFAF078701A}"/>
              </a:ext>
            </a:extLst>
          </p:cNvPr>
          <p:cNvSpPr/>
          <p:nvPr/>
        </p:nvSpPr>
        <p:spPr>
          <a:xfrm>
            <a:off x="223354" y="8168283"/>
            <a:ext cx="1840302" cy="1828800"/>
          </a:xfrm>
          <a:custGeom>
            <a:avLst/>
            <a:gdLst/>
            <a:ahLst/>
            <a:cxnLst/>
            <a:rect l="l" t="t" r="r" b="b"/>
            <a:pathLst>
              <a:path w="1840302" h="1828800">
                <a:moveTo>
                  <a:pt x="0" y="0"/>
                </a:moveTo>
                <a:lnTo>
                  <a:pt x="1840302" y="0"/>
                </a:lnTo>
                <a:lnTo>
                  <a:pt x="1840302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AutoShape 8">
            <a:extLst>
              <a:ext uri="{FF2B5EF4-FFF2-40B4-BE49-F238E27FC236}">
                <a16:creationId xmlns:a16="http://schemas.microsoft.com/office/drawing/2014/main" id="{054D3E97-F4EE-4BD1-818B-DEF0765C2181}"/>
              </a:ext>
            </a:extLst>
          </p:cNvPr>
          <p:cNvSpPr/>
          <p:nvPr/>
        </p:nvSpPr>
        <p:spPr>
          <a:xfrm flipV="1">
            <a:off x="2455333" y="390525"/>
            <a:ext cx="3030950" cy="19785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7E6748FE-685D-DEB1-8435-F9B5EB6F3A22}"/>
              </a:ext>
            </a:extLst>
          </p:cNvPr>
          <p:cNvSpPr/>
          <p:nvPr/>
        </p:nvSpPr>
        <p:spPr>
          <a:xfrm>
            <a:off x="5750049" y="285750"/>
            <a:ext cx="6787902" cy="394932"/>
          </a:xfrm>
          <a:custGeom>
            <a:avLst/>
            <a:gdLst/>
            <a:ahLst/>
            <a:cxnLst/>
            <a:rect l="l" t="t" r="r" b="b"/>
            <a:pathLst>
              <a:path w="6787902" h="394932">
                <a:moveTo>
                  <a:pt x="0" y="0"/>
                </a:moveTo>
                <a:lnTo>
                  <a:pt x="6787902" y="0"/>
                </a:lnTo>
                <a:lnTo>
                  <a:pt x="6787902" y="394932"/>
                </a:lnTo>
                <a:lnTo>
                  <a:pt x="0" y="3949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AutoShape 10">
            <a:extLst>
              <a:ext uri="{FF2B5EF4-FFF2-40B4-BE49-F238E27FC236}">
                <a16:creationId xmlns:a16="http://schemas.microsoft.com/office/drawing/2014/main" id="{052C0762-BE3B-7542-5C7C-CE9E928573DA}"/>
              </a:ext>
            </a:extLst>
          </p:cNvPr>
          <p:cNvSpPr/>
          <p:nvPr/>
        </p:nvSpPr>
        <p:spPr>
          <a:xfrm flipV="1">
            <a:off x="12801717" y="419467"/>
            <a:ext cx="3030950" cy="19785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AutoShape 11">
            <a:extLst>
              <a:ext uri="{FF2B5EF4-FFF2-40B4-BE49-F238E27FC236}">
                <a16:creationId xmlns:a16="http://schemas.microsoft.com/office/drawing/2014/main" id="{D7055E40-7E4F-B645-ECD1-2BEAC45136BE}"/>
              </a:ext>
            </a:extLst>
          </p:cNvPr>
          <p:cNvSpPr/>
          <p:nvPr/>
        </p:nvSpPr>
        <p:spPr>
          <a:xfrm flipV="1">
            <a:off x="2455333" y="9847608"/>
            <a:ext cx="3030950" cy="19785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AutoShape 12">
            <a:extLst>
              <a:ext uri="{FF2B5EF4-FFF2-40B4-BE49-F238E27FC236}">
                <a16:creationId xmlns:a16="http://schemas.microsoft.com/office/drawing/2014/main" id="{1C18F5B0-9354-9D9A-41DC-4CF3C16B2864}"/>
              </a:ext>
            </a:extLst>
          </p:cNvPr>
          <p:cNvSpPr/>
          <p:nvPr/>
        </p:nvSpPr>
        <p:spPr>
          <a:xfrm flipV="1">
            <a:off x="12801717" y="9876550"/>
            <a:ext cx="3030950" cy="19785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965FE6A9-6C76-7BF6-10D5-1E24E794BE7E}"/>
              </a:ext>
            </a:extLst>
          </p:cNvPr>
          <p:cNvSpPr/>
          <p:nvPr/>
        </p:nvSpPr>
        <p:spPr>
          <a:xfrm flipV="1">
            <a:off x="5750473" y="9602150"/>
            <a:ext cx="6787902" cy="394932"/>
          </a:xfrm>
          <a:custGeom>
            <a:avLst/>
            <a:gdLst/>
            <a:ahLst/>
            <a:cxnLst/>
            <a:rect l="l" t="t" r="r" b="b"/>
            <a:pathLst>
              <a:path w="6787902" h="394932">
                <a:moveTo>
                  <a:pt x="0" y="394933"/>
                </a:moveTo>
                <a:lnTo>
                  <a:pt x="6787902" y="394933"/>
                </a:lnTo>
                <a:lnTo>
                  <a:pt x="6787902" y="0"/>
                </a:lnTo>
                <a:lnTo>
                  <a:pt x="0" y="0"/>
                </a:lnTo>
                <a:lnTo>
                  <a:pt x="0" y="394933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AutoShape 14">
            <a:extLst>
              <a:ext uri="{FF2B5EF4-FFF2-40B4-BE49-F238E27FC236}">
                <a16:creationId xmlns:a16="http://schemas.microsoft.com/office/drawing/2014/main" id="{58263760-C055-3EE3-C1D2-CB6CDA44E6CB}"/>
              </a:ext>
            </a:extLst>
          </p:cNvPr>
          <p:cNvSpPr/>
          <p:nvPr/>
        </p:nvSpPr>
        <p:spPr>
          <a:xfrm flipV="1">
            <a:off x="2455333" y="390525"/>
            <a:ext cx="3030950" cy="19785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5" name="AutoShape 15">
            <a:extLst>
              <a:ext uri="{FF2B5EF4-FFF2-40B4-BE49-F238E27FC236}">
                <a16:creationId xmlns:a16="http://schemas.microsoft.com/office/drawing/2014/main" id="{11D8242B-DC14-FF40-C54C-B9ED89D392E9}"/>
              </a:ext>
            </a:extLst>
          </p:cNvPr>
          <p:cNvSpPr/>
          <p:nvPr/>
        </p:nvSpPr>
        <p:spPr>
          <a:xfrm flipV="1">
            <a:off x="2455333" y="390525"/>
            <a:ext cx="3030950" cy="19785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" name="AutoShape 16">
            <a:extLst>
              <a:ext uri="{FF2B5EF4-FFF2-40B4-BE49-F238E27FC236}">
                <a16:creationId xmlns:a16="http://schemas.microsoft.com/office/drawing/2014/main" id="{23338CF0-0265-5F5D-0F47-BC6CA94584FF}"/>
              </a:ext>
            </a:extLst>
          </p:cNvPr>
          <p:cNvSpPr/>
          <p:nvPr/>
        </p:nvSpPr>
        <p:spPr>
          <a:xfrm>
            <a:off x="395026" y="2426481"/>
            <a:ext cx="0" cy="5434037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7" name="AutoShape 17">
            <a:extLst>
              <a:ext uri="{FF2B5EF4-FFF2-40B4-BE49-F238E27FC236}">
                <a16:creationId xmlns:a16="http://schemas.microsoft.com/office/drawing/2014/main" id="{0CADCB71-E65B-E680-7472-76B1864B1201}"/>
              </a:ext>
            </a:extLst>
          </p:cNvPr>
          <p:cNvSpPr/>
          <p:nvPr/>
        </p:nvSpPr>
        <p:spPr>
          <a:xfrm>
            <a:off x="17905788" y="2426481"/>
            <a:ext cx="0" cy="5434037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6C238B78-F266-C191-0D7D-1A86AE995B1E}"/>
              </a:ext>
            </a:extLst>
          </p:cNvPr>
          <p:cNvSpPr txBox="1"/>
          <p:nvPr/>
        </p:nvSpPr>
        <p:spPr>
          <a:xfrm>
            <a:off x="1143505" y="3162300"/>
            <a:ext cx="16001839" cy="3447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4350" indent="-240507"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Practise spelling (Year 3 and Year 4 spelling rules and words come up a lot in the GPS test).</a:t>
            </a:r>
          </a:p>
          <a:p>
            <a:pPr marL="514350" indent="-240507">
              <a:buFont typeface="Arial" panose="020B0604020202020204" pitchFamily="34" charset="0"/>
              <a:buChar char="•"/>
              <a:defRPr/>
            </a:pPr>
            <a:endParaRPr lang="en-GB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240507"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Encourage neat presentation.</a:t>
            </a:r>
          </a:p>
          <a:p>
            <a:pPr marL="514350" indent="-240507">
              <a:buFont typeface="Arial" panose="020B0604020202020204" pitchFamily="34" charset="0"/>
              <a:buChar char="•"/>
              <a:defRPr/>
            </a:pPr>
            <a:endParaRPr lang="en-GB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240507"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 that children use basic punctuation when writing (even when typing!)</a:t>
            </a:r>
          </a:p>
          <a:p>
            <a:pPr marL="514350" indent="-240507">
              <a:buFont typeface="Arial" panose="020B0604020202020204" pitchFamily="34" charset="0"/>
              <a:buChar char="•"/>
              <a:defRPr/>
            </a:pPr>
            <a:endParaRPr lang="en-GB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5649" lvl="1" indent="-377824">
              <a:buFont typeface="Arial"/>
              <a:buChar char="•"/>
            </a:pP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5649" lvl="1" indent="-377824">
              <a:buFont typeface="Arial"/>
              <a:buChar char="•"/>
            </a:pPr>
            <a:endParaRPr lang="en-US" sz="2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AutoShape 2" descr="eyes clipart png 10 free Cliparts | Download images on Clipground 2021">
            <a:extLst>
              <a:ext uri="{FF2B5EF4-FFF2-40B4-BE49-F238E27FC236}">
                <a16:creationId xmlns:a16="http://schemas.microsoft.com/office/drawing/2014/main" id="{2D02EBBE-4A98-9539-F5A6-151B521458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9844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56A800-8926-823D-1D84-F4A0A20881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3D6144A-F66C-4E43-0ECF-16B224AAA5A7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30" t="-9432" r="-902" b="-10347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3F845496-F73B-2DD6-152D-AA1D515AF787}"/>
              </a:ext>
            </a:extLst>
          </p:cNvPr>
          <p:cNvSpPr txBox="1"/>
          <p:nvPr/>
        </p:nvSpPr>
        <p:spPr>
          <a:xfrm>
            <a:off x="1831312" y="1247775"/>
            <a:ext cx="14625376" cy="14811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399"/>
              </a:lnSpc>
              <a:spcBef>
                <a:spcPct val="0"/>
              </a:spcBef>
            </a:pPr>
            <a:r>
              <a:rPr lang="en-US" sz="9999" dirty="0">
                <a:solidFill>
                  <a:srgbClr val="FFFFFF"/>
                </a:solidFill>
                <a:latin typeface="Balsamiq Sans"/>
              </a:rPr>
              <a:t>Online Resources</a:t>
            </a: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8F1DDEBD-840F-58ED-06B8-8A0094F53639}"/>
              </a:ext>
            </a:extLst>
          </p:cNvPr>
          <p:cNvSpPr/>
          <p:nvPr/>
        </p:nvSpPr>
        <p:spPr>
          <a:xfrm flipH="1">
            <a:off x="16225193" y="8168283"/>
            <a:ext cx="1840302" cy="1828800"/>
          </a:xfrm>
          <a:custGeom>
            <a:avLst/>
            <a:gdLst/>
            <a:ahLst/>
            <a:cxnLst/>
            <a:rect l="l" t="t" r="r" b="b"/>
            <a:pathLst>
              <a:path w="1840302" h="1828800">
                <a:moveTo>
                  <a:pt x="1840302" y="0"/>
                </a:moveTo>
                <a:lnTo>
                  <a:pt x="0" y="0"/>
                </a:lnTo>
                <a:lnTo>
                  <a:pt x="0" y="1828800"/>
                </a:lnTo>
                <a:lnTo>
                  <a:pt x="1840302" y="1828800"/>
                </a:lnTo>
                <a:lnTo>
                  <a:pt x="1840302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3C5166C5-8A41-78D8-51FA-CBAC5E3B5F83}"/>
              </a:ext>
            </a:extLst>
          </p:cNvPr>
          <p:cNvSpPr/>
          <p:nvPr/>
        </p:nvSpPr>
        <p:spPr>
          <a:xfrm flipV="1">
            <a:off x="223354" y="285750"/>
            <a:ext cx="1840302" cy="1828800"/>
          </a:xfrm>
          <a:custGeom>
            <a:avLst/>
            <a:gdLst/>
            <a:ahLst/>
            <a:cxnLst/>
            <a:rect l="l" t="t" r="r" b="b"/>
            <a:pathLst>
              <a:path w="1840302" h="1828800">
                <a:moveTo>
                  <a:pt x="0" y="1828800"/>
                </a:moveTo>
                <a:lnTo>
                  <a:pt x="1840302" y="1828800"/>
                </a:lnTo>
                <a:lnTo>
                  <a:pt x="1840302" y="0"/>
                </a:lnTo>
                <a:lnTo>
                  <a:pt x="0" y="0"/>
                </a:lnTo>
                <a:lnTo>
                  <a:pt x="0" y="18288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21DE4C52-4078-2DDC-51B6-78363D9884D4}"/>
              </a:ext>
            </a:extLst>
          </p:cNvPr>
          <p:cNvSpPr/>
          <p:nvPr/>
        </p:nvSpPr>
        <p:spPr>
          <a:xfrm flipH="1" flipV="1">
            <a:off x="16225193" y="285750"/>
            <a:ext cx="1840302" cy="1828800"/>
          </a:xfrm>
          <a:custGeom>
            <a:avLst/>
            <a:gdLst/>
            <a:ahLst/>
            <a:cxnLst/>
            <a:rect l="l" t="t" r="r" b="b"/>
            <a:pathLst>
              <a:path w="1840302" h="1828800">
                <a:moveTo>
                  <a:pt x="1840302" y="1828800"/>
                </a:moveTo>
                <a:lnTo>
                  <a:pt x="0" y="1828800"/>
                </a:lnTo>
                <a:lnTo>
                  <a:pt x="0" y="0"/>
                </a:lnTo>
                <a:lnTo>
                  <a:pt x="1840302" y="0"/>
                </a:lnTo>
                <a:lnTo>
                  <a:pt x="1840302" y="18288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894E0F03-F81D-3437-8CE7-C26D1B7C209C}"/>
              </a:ext>
            </a:extLst>
          </p:cNvPr>
          <p:cNvSpPr/>
          <p:nvPr/>
        </p:nvSpPr>
        <p:spPr>
          <a:xfrm>
            <a:off x="223354" y="8168283"/>
            <a:ext cx="1840302" cy="1828800"/>
          </a:xfrm>
          <a:custGeom>
            <a:avLst/>
            <a:gdLst/>
            <a:ahLst/>
            <a:cxnLst/>
            <a:rect l="l" t="t" r="r" b="b"/>
            <a:pathLst>
              <a:path w="1840302" h="1828800">
                <a:moveTo>
                  <a:pt x="0" y="0"/>
                </a:moveTo>
                <a:lnTo>
                  <a:pt x="1840302" y="0"/>
                </a:lnTo>
                <a:lnTo>
                  <a:pt x="1840302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AutoShape 8">
            <a:extLst>
              <a:ext uri="{FF2B5EF4-FFF2-40B4-BE49-F238E27FC236}">
                <a16:creationId xmlns:a16="http://schemas.microsoft.com/office/drawing/2014/main" id="{E067BD07-0DEE-9722-A232-5D00F55712EF}"/>
              </a:ext>
            </a:extLst>
          </p:cNvPr>
          <p:cNvSpPr/>
          <p:nvPr/>
        </p:nvSpPr>
        <p:spPr>
          <a:xfrm flipV="1">
            <a:off x="2455333" y="390525"/>
            <a:ext cx="3030950" cy="19785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2EEE9DA4-CF4D-BE03-F100-6F62F1FA3DC5}"/>
              </a:ext>
            </a:extLst>
          </p:cNvPr>
          <p:cNvSpPr/>
          <p:nvPr/>
        </p:nvSpPr>
        <p:spPr>
          <a:xfrm>
            <a:off x="5750049" y="285750"/>
            <a:ext cx="6787902" cy="394932"/>
          </a:xfrm>
          <a:custGeom>
            <a:avLst/>
            <a:gdLst/>
            <a:ahLst/>
            <a:cxnLst/>
            <a:rect l="l" t="t" r="r" b="b"/>
            <a:pathLst>
              <a:path w="6787902" h="394932">
                <a:moveTo>
                  <a:pt x="0" y="0"/>
                </a:moveTo>
                <a:lnTo>
                  <a:pt x="6787902" y="0"/>
                </a:lnTo>
                <a:lnTo>
                  <a:pt x="6787902" y="394932"/>
                </a:lnTo>
                <a:lnTo>
                  <a:pt x="0" y="3949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AutoShape 10">
            <a:extLst>
              <a:ext uri="{FF2B5EF4-FFF2-40B4-BE49-F238E27FC236}">
                <a16:creationId xmlns:a16="http://schemas.microsoft.com/office/drawing/2014/main" id="{16E0858C-3206-E8BC-0013-4E940C76831B}"/>
              </a:ext>
            </a:extLst>
          </p:cNvPr>
          <p:cNvSpPr/>
          <p:nvPr/>
        </p:nvSpPr>
        <p:spPr>
          <a:xfrm flipV="1">
            <a:off x="12801717" y="419467"/>
            <a:ext cx="3030950" cy="19785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AutoShape 11">
            <a:extLst>
              <a:ext uri="{FF2B5EF4-FFF2-40B4-BE49-F238E27FC236}">
                <a16:creationId xmlns:a16="http://schemas.microsoft.com/office/drawing/2014/main" id="{BA33E1EA-C17E-9461-1023-B9D86F1D6159}"/>
              </a:ext>
            </a:extLst>
          </p:cNvPr>
          <p:cNvSpPr/>
          <p:nvPr/>
        </p:nvSpPr>
        <p:spPr>
          <a:xfrm flipV="1">
            <a:off x="2455333" y="9847608"/>
            <a:ext cx="3030950" cy="19785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AutoShape 12">
            <a:extLst>
              <a:ext uri="{FF2B5EF4-FFF2-40B4-BE49-F238E27FC236}">
                <a16:creationId xmlns:a16="http://schemas.microsoft.com/office/drawing/2014/main" id="{33ED3AA5-00D9-C2A2-8C23-20299E0573E1}"/>
              </a:ext>
            </a:extLst>
          </p:cNvPr>
          <p:cNvSpPr/>
          <p:nvPr/>
        </p:nvSpPr>
        <p:spPr>
          <a:xfrm flipV="1">
            <a:off x="12801717" y="9876550"/>
            <a:ext cx="3030950" cy="19785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9BCE6CB4-2239-4012-3A07-CE21BE0BB10A}"/>
              </a:ext>
            </a:extLst>
          </p:cNvPr>
          <p:cNvSpPr/>
          <p:nvPr/>
        </p:nvSpPr>
        <p:spPr>
          <a:xfrm flipV="1">
            <a:off x="5750473" y="9602150"/>
            <a:ext cx="6787902" cy="394932"/>
          </a:xfrm>
          <a:custGeom>
            <a:avLst/>
            <a:gdLst/>
            <a:ahLst/>
            <a:cxnLst/>
            <a:rect l="l" t="t" r="r" b="b"/>
            <a:pathLst>
              <a:path w="6787902" h="394932">
                <a:moveTo>
                  <a:pt x="0" y="394933"/>
                </a:moveTo>
                <a:lnTo>
                  <a:pt x="6787902" y="394933"/>
                </a:lnTo>
                <a:lnTo>
                  <a:pt x="6787902" y="0"/>
                </a:lnTo>
                <a:lnTo>
                  <a:pt x="0" y="0"/>
                </a:lnTo>
                <a:lnTo>
                  <a:pt x="0" y="394933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AutoShape 14">
            <a:extLst>
              <a:ext uri="{FF2B5EF4-FFF2-40B4-BE49-F238E27FC236}">
                <a16:creationId xmlns:a16="http://schemas.microsoft.com/office/drawing/2014/main" id="{2FC4F2F0-DB04-2BBF-96CC-BAE59CA563C6}"/>
              </a:ext>
            </a:extLst>
          </p:cNvPr>
          <p:cNvSpPr/>
          <p:nvPr/>
        </p:nvSpPr>
        <p:spPr>
          <a:xfrm flipV="1">
            <a:off x="2455333" y="390525"/>
            <a:ext cx="3030950" cy="19785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5" name="AutoShape 15">
            <a:extLst>
              <a:ext uri="{FF2B5EF4-FFF2-40B4-BE49-F238E27FC236}">
                <a16:creationId xmlns:a16="http://schemas.microsoft.com/office/drawing/2014/main" id="{844CB6A7-8403-EEE4-DBCF-87B4FEDB05D8}"/>
              </a:ext>
            </a:extLst>
          </p:cNvPr>
          <p:cNvSpPr/>
          <p:nvPr/>
        </p:nvSpPr>
        <p:spPr>
          <a:xfrm flipV="1">
            <a:off x="2455333" y="390525"/>
            <a:ext cx="3030950" cy="19785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" name="AutoShape 16">
            <a:extLst>
              <a:ext uri="{FF2B5EF4-FFF2-40B4-BE49-F238E27FC236}">
                <a16:creationId xmlns:a16="http://schemas.microsoft.com/office/drawing/2014/main" id="{95AEC3FD-210A-7DFE-6C4B-9B5D18C4F781}"/>
              </a:ext>
            </a:extLst>
          </p:cNvPr>
          <p:cNvSpPr/>
          <p:nvPr/>
        </p:nvSpPr>
        <p:spPr>
          <a:xfrm>
            <a:off x="395026" y="2426481"/>
            <a:ext cx="0" cy="5434037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7" name="AutoShape 17">
            <a:extLst>
              <a:ext uri="{FF2B5EF4-FFF2-40B4-BE49-F238E27FC236}">
                <a16:creationId xmlns:a16="http://schemas.microsoft.com/office/drawing/2014/main" id="{39F0809A-6649-6DC7-08EB-5FD69E55C8D0}"/>
              </a:ext>
            </a:extLst>
          </p:cNvPr>
          <p:cNvSpPr/>
          <p:nvPr/>
        </p:nvSpPr>
        <p:spPr>
          <a:xfrm>
            <a:off x="17905788" y="2426481"/>
            <a:ext cx="0" cy="5434037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EB63C555-6FC9-7A5D-2F0F-D44D352488E6}"/>
              </a:ext>
            </a:extLst>
          </p:cNvPr>
          <p:cNvSpPr txBox="1"/>
          <p:nvPr/>
        </p:nvSpPr>
        <p:spPr>
          <a:xfrm>
            <a:off x="1143505" y="3162300"/>
            <a:ext cx="16001839" cy="56015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4350" indent="-240507"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 10 Minute Tests for Maths and Grammar, Punctuation and Spelling – answers are given:</a:t>
            </a:r>
          </a:p>
          <a:p>
            <a:pPr marL="971550" lvl="1" indent="-240507"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https://www.cgpbooks.co.uk/resources/ks2-sats-online-10-minute-tests</a:t>
            </a: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971550" lvl="1" indent="-240507">
              <a:buFont typeface="Arial" panose="020B0604020202020204" pitchFamily="34" charset="0"/>
              <a:buChar char="•"/>
              <a:defRPr/>
            </a:pPr>
            <a:endParaRPr lang="en-GB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240507"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 BBC Bitesize – choose Key Stage 2 SATs on the tabs on the left:</a:t>
            </a:r>
          </a:p>
          <a:p>
            <a:pPr marL="971550" lvl="1" indent="-240507"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https://www.bbc.co.uk/bitesize/articles/zrybvk7#zs82p9q</a:t>
            </a:r>
            <a:endParaRPr lang="en-GB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31043" lvl="1">
              <a:defRPr/>
            </a:pPr>
            <a:endParaRPr lang="en-GB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240507"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Login to Spelling Shed and Maths Shed with your school login:</a:t>
            </a:r>
          </a:p>
          <a:p>
            <a:pPr marL="971550" lvl="1" indent="-240507"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https://www.edshed.com/en-gb/login</a:t>
            </a:r>
            <a:endParaRPr lang="en-GB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1550" lvl="1" indent="-240507">
              <a:buFont typeface="Arial" panose="020B0604020202020204" pitchFamily="34" charset="0"/>
              <a:buChar char="•"/>
              <a:defRPr/>
            </a:pPr>
            <a:endParaRPr lang="en-GB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240507">
              <a:buFont typeface="Arial" panose="020B0604020202020204" pitchFamily="34" charset="0"/>
              <a:buChar char="•"/>
              <a:defRPr/>
            </a:pPr>
            <a:endParaRPr lang="en-GB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240507">
              <a:buFont typeface="Arial" panose="020B0604020202020204" pitchFamily="34" charset="0"/>
              <a:buChar char="•"/>
              <a:defRPr/>
            </a:pPr>
            <a:endParaRPr lang="en-GB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5649" lvl="1" indent="-377824">
              <a:buFont typeface="Arial"/>
              <a:buChar char="•"/>
            </a:pP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5649" lvl="1" indent="-377824">
              <a:buFont typeface="Arial"/>
              <a:buChar char="•"/>
            </a:pPr>
            <a:endParaRPr lang="en-US" sz="2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AutoShape 2" descr="eyes clipart png 10 free Cliparts | Download images on Clipground 2021">
            <a:extLst>
              <a:ext uri="{FF2B5EF4-FFF2-40B4-BE49-F238E27FC236}">
                <a16:creationId xmlns:a16="http://schemas.microsoft.com/office/drawing/2014/main" id="{6CC10A79-5254-1250-104E-9CDC707A7CB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5DF0FDF-4FC0-E0BC-129D-937C3229F7B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71139" y="7220687"/>
            <a:ext cx="4745722" cy="1809013"/>
          </a:xfrm>
          <a:prstGeom prst="rect">
            <a:avLst/>
          </a:prstGeom>
        </p:spPr>
      </p:pic>
      <p:pic>
        <p:nvPicPr>
          <p:cNvPr id="1026" name="Picture 2" descr="What is BBC Bitesize? - BBC Bitesize">
            <a:extLst>
              <a:ext uri="{FF2B5EF4-FFF2-40B4-BE49-F238E27FC236}">
                <a16:creationId xmlns:a16="http://schemas.microsoft.com/office/drawing/2014/main" id="{96426476-EF2F-A0DB-E26A-54255D316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5598" y="7200900"/>
            <a:ext cx="3251202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rimary Books | CGP Books">
            <a:extLst>
              <a:ext uri="{FF2B5EF4-FFF2-40B4-BE49-F238E27FC236}">
                <a16:creationId xmlns:a16="http://schemas.microsoft.com/office/drawing/2014/main" id="{A49476A2-DFB6-3244-52D3-72BA06886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954" y="7148276"/>
            <a:ext cx="1823846" cy="193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0755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30" t="-9432" r="-902" b="-1034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143081" y="1238250"/>
            <a:ext cx="16116219" cy="1325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</a:pPr>
            <a:r>
              <a:rPr lang="en-US" sz="9000">
                <a:solidFill>
                  <a:srgbClr val="FFFFFF"/>
                </a:solidFill>
                <a:latin typeface="Balsamiq Sans"/>
              </a:rPr>
              <a:t>Thank you...</a:t>
            </a:r>
          </a:p>
        </p:txBody>
      </p:sp>
      <p:sp>
        <p:nvSpPr>
          <p:cNvPr id="4" name="Freeform 4"/>
          <p:cNvSpPr/>
          <p:nvPr/>
        </p:nvSpPr>
        <p:spPr>
          <a:xfrm flipH="1">
            <a:off x="16225193" y="8168283"/>
            <a:ext cx="1840302" cy="1828800"/>
          </a:xfrm>
          <a:custGeom>
            <a:avLst/>
            <a:gdLst/>
            <a:ahLst/>
            <a:cxnLst/>
            <a:rect l="l" t="t" r="r" b="b"/>
            <a:pathLst>
              <a:path w="1840302" h="1828800">
                <a:moveTo>
                  <a:pt x="1840302" y="0"/>
                </a:moveTo>
                <a:lnTo>
                  <a:pt x="0" y="0"/>
                </a:lnTo>
                <a:lnTo>
                  <a:pt x="0" y="1828800"/>
                </a:lnTo>
                <a:lnTo>
                  <a:pt x="1840302" y="1828800"/>
                </a:lnTo>
                <a:lnTo>
                  <a:pt x="1840302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flipV="1">
            <a:off x="223354" y="285750"/>
            <a:ext cx="1840302" cy="1828800"/>
          </a:xfrm>
          <a:custGeom>
            <a:avLst/>
            <a:gdLst/>
            <a:ahLst/>
            <a:cxnLst/>
            <a:rect l="l" t="t" r="r" b="b"/>
            <a:pathLst>
              <a:path w="1840302" h="1828800">
                <a:moveTo>
                  <a:pt x="0" y="1828800"/>
                </a:moveTo>
                <a:lnTo>
                  <a:pt x="1840302" y="1828800"/>
                </a:lnTo>
                <a:lnTo>
                  <a:pt x="1840302" y="0"/>
                </a:lnTo>
                <a:lnTo>
                  <a:pt x="0" y="0"/>
                </a:lnTo>
                <a:lnTo>
                  <a:pt x="0" y="18288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flipH="1" flipV="1">
            <a:off x="16225193" y="285750"/>
            <a:ext cx="1840302" cy="1828800"/>
          </a:xfrm>
          <a:custGeom>
            <a:avLst/>
            <a:gdLst/>
            <a:ahLst/>
            <a:cxnLst/>
            <a:rect l="l" t="t" r="r" b="b"/>
            <a:pathLst>
              <a:path w="1840302" h="1828800">
                <a:moveTo>
                  <a:pt x="1840302" y="1828800"/>
                </a:moveTo>
                <a:lnTo>
                  <a:pt x="0" y="1828800"/>
                </a:lnTo>
                <a:lnTo>
                  <a:pt x="0" y="0"/>
                </a:lnTo>
                <a:lnTo>
                  <a:pt x="1840302" y="0"/>
                </a:lnTo>
                <a:lnTo>
                  <a:pt x="1840302" y="18288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223354" y="8168283"/>
            <a:ext cx="1840302" cy="1828800"/>
          </a:xfrm>
          <a:custGeom>
            <a:avLst/>
            <a:gdLst/>
            <a:ahLst/>
            <a:cxnLst/>
            <a:rect l="l" t="t" r="r" b="b"/>
            <a:pathLst>
              <a:path w="1840302" h="1828800">
                <a:moveTo>
                  <a:pt x="0" y="0"/>
                </a:moveTo>
                <a:lnTo>
                  <a:pt x="1840302" y="0"/>
                </a:lnTo>
                <a:lnTo>
                  <a:pt x="1840302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AutoShape 8"/>
          <p:cNvSpPr/>
          <p:nvPr/>
        </p:nvSpPr>
        <p:spPr>
          <a:xfrm flipV="1">
            <a:off x="2455333" y="390525"/>
            <a:ext cx="3030950" cy="19785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5750049" y="285750"/>
            <a:ext cx="6787902" cy="394932"/>
          </a:xfrm>
          <a:custGeom>
            <a:avLst/>
            <a:gdLst/>
            <a:ahLst/>
            <a:cxnLst/>
            <a:rect l="l" t="t" r="r" b="b"/>
            <a:pathLst>
              <a:path w="6787902" h="394932">
                <a:moveTo>
                  <a:pt x="0" y="0"/>
                </a:moveTo>
                <a:lnTo>
                  <a:pt x="6787902" y="0"/>
                </a:lnTo>
                <a:lnTo>
                  <a:pt x="6787902" y="394932"/>
                </a:lnTo>
                <a:lnTo>
                  <a:pt x="0" y="3949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AutoShape 10"/>
          <p:cNvSpPr/>
          <p:nvPr/>
        </p:nvSpPr>
        <p:spPr>
          <a:xfrm flipV="1">
            <a:off x="12801717" y="419467"/>
            <a:ext cx="3030950" cy="19785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AutoShape 11"/>
          <p:cNvSpPr/>
          <p:nvPr/>
        </p:nvSpPr>
        <p:spPr>
          <a:xfrm flipV="1">
            <a:off x="2455333" y="9847608"/>
            <a:ext cx="3030950" cy="19785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AutoShape 12"/>
          <p:cNvSpPr/>
          <p:nvPr/>
        </p:nvSpPr>
        <p:spPr>
          <a:xfrm flipV="1">
            <a:off x="12801717" y="9876550"/>
            <a:ext cx="3030950" cy="19785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flipV="1">
            <a:off x="5750473" y="9602150"/>
            <a:ext cx="6787902" cy="394932"/>
          </a:xfrm>
          <a:custGeom>
            <a:avLst/>
            <a:gdLst/>
            <a:ahLst/>
            <a:cxnLst/>
            <a:rect l="l" t="t" r="r" b="b"/>
            <a:pathLst>
              <a:path w="6787902" h="394932">
                <a:moveTo>
                  <a:pt x="0" y="394933"/>
                </a:moveTo>
                <a:lnTo>
                  <a:pt x="6787902" y="394933"/>
                </a:lnTo>
                <a:lnTo>
                  <a:pt x="6787902" y="0"/>
                </a:lnTo>
                <a:lnTo>
                  <a:pt x="0" y="0"/>
                </a:lnTo>
                <a:lnTo>
                  <a:pt x="0" y="394933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AutoShape 14"/>
          <p:cNvSpPr/>
          <p:nvPr/>
        </p:nvSpPr>
        <p:spPr>
          <a:xfrm flipV="1">
            <a:off x="2455333" y="390525"/>
            <a:ext cx="3030950" cy="19785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5" name="AutoShape 15"/>
          <p:cNvSpPr/>
          <p:nvPr/>
        </p:nvSpPr>
        <p:spPr>
          <a:xfrm flipV="1">
            <a:off x="2455333" y="390525"/>
            <a:ext cx="3030950" cy="19785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" name="AutoShape 16"/>
          <p:cNvSpPr/>
          <p:nvPr/>
        </p:nvSpPr>
        <p:spPr>
          <a:xfrm>
            <a:off x="395026" y="2426481"/>
            <a:ext cx="0" cy="5434037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7" name="AutoShape 17"/>
          <p:cNvSpPr/>
          <p:nvPr/>
        </p:nvSpPr>
        <p:spPr>
          <a:xfrm>
            <a:off x="17905788" y="2426481"/>
            <a:ext cx="0" cy="5434037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6217632" y="3088005"/>
            <a:ext cx="5852737" cy="5794209"/>
          </a:xfrm>
          <a:custGeom>
            <a:avLst/>
            <a:gdLst/>
            <a:ahLst/>
            <a:cxnLst/>
            <a:rect l="l" t="t" r="r" b="b"/>
            <a:pathLst>
              <a:path w="5852737" h="5794209">
                <a:moveTo>
                  <a:pt x="0" y="0"/>
                </a:moveTo>
                <a:lnTo>
                  <a:pt x="5852736" y="0"/>
                </a:lnTo>
                <a:lnTo>
                  <a:pt x="5852736" y="5794209"/>
                </a:lnTo>
                <a:lnTo>
                  <a:pt x="0" y="579420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30" t="-9432" r="-902" b="-1034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831312" y="1247775"/>
            <a:ext cx="14625376" cy="2943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399"/>
              </a:lnSpc>
              <a:spcBef>
                <a:spcPct val="0"/>
              </a:spcBef>
            </a:pPr>
            <a:r>
              <a:rPr lang="en-US" sz="9999" dirty="0">
                <a:solidFill>
                  <a:srgbClr val="FFFFFF"/>
                </a:solidFill>
                <a:latin typeface="Balsamiq Sans"/>
              </a:rPr>
              <a:t>What subjects do children take tests in?</a:t>
            </a:r>
          </a:p>
        </p:txBody>
      </p:sp>
      <p:sp>
        <p:nvSpPr>
          <p:cNvPr id="4" name="Freeform 4"/>
          <p:cNvSpPr/>
          <p:nvPr/>
        </p:nvSpPr>
        <p:spPr>
          <a:xfrm flipH="1">
            <a:off x="16225193" y="8168283"/>
            <a:ext cx="1840302" cy="1828800"/>
          </a:xfrm>
          <a:custGeom>
            <a:avLst/>
            <a:gdLst/>
            <a:ahLst/>
            <a:cxnLst/>
            <a:rect l="l" t="t" r="r" b="b"/>
            <a:pathLst>
              <a:path w="1840302" h="1828800">
                <a:moveTo>
                  <a:pt x="1840302" y="0"/>
                </a:moveTo>
                <a:lnTo>
                  <a:pt x="0" y="0"/>
                </a:lnTo>
                <a:lnTo>
                  <a:pt x="0" y="1828800"/>
                </a:lnTo>
                <a:lnTo>
                  <a:pt x="1840302" y="1828800"/>
                </a:lnTo>
                <a:lnTo>
                  <a:pt x="1840302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flipV="1">
            <a:off x="223354" y="285750"/>
            <a:ext cx="1840302" cy="1828800"/>
          </a:xfrm>
          <a:custGeom>
            <a:avLst/>
            <a:gdLst/>
            <a:ahLst/>
            <a:cxnLst/>
            <a:rect l="l" t="t" r="r" b="b"/>
            <a:pathLst>
              <a:path w="1840302" h="1828800">
                <a:moveTo>
                  <a:pt x="0" y="1828800"/>
                </a:moveTo>
                <a:lnTo>
                  <a:pt x="1840302" y="1828800"/>
                </a:lnTo>
                <a:lnTo>
                  <a:pt x="1840302" y="0"/>
                </a:lnTo>
                <a:lnTo>
                  <a:pt x="0" y="0"/>
                </a:lnTo>
                <a:lnTo>
                  <a:pt x="0" y="18288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flipH="1" flipV="1">
            <a:off x="16225193" y="285750"/>
            <a:ext cx="1840302" cy="1828800"/>
          </a:xfrm>
          <a:custGeom>
            <a:avLst/>
            <a:gdLst/>
            <a:ahLst/>
            <a:cxnLst/>
            <a:rect l="l" t="t" r="r" b="b"/>
            <a:pathLst>
              <a:path w="1840302" h="1828800">
                <a:moveTo>
                  <a:pt x="1840302" y="1828800"/>
                </a:moveTo>
                <a:lnTo>
                  <a:pt x="0" y="1828800"/>
                </a:lnTo>
                <a:lnTo>
                  <a:pt x="0" y="0"/>
                </a:lnTo>
                <a:lnTo>
                  <a:pt x="1840302" y="0"/>
                </a:lnTo>
                <a:lnTo>
                  <a:pt x="1840302" y="18288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223354" y="8168283"/>
            <a:ext cx="1840302" cy="1828800"/>
          </a:xfrm>
          <a:custGeom>
            <a:avLst/>
            <a:gdLst/>
            <a:ahLst/>
            <a:cxnLst/>
            <a:rect l="l" t="t" r="r" b="b"/>
            <a:pathLst>
              <a:path w="1840302" h="1828800">
                <a:moveTo>
                  <a:pt x="0" y="0"/>
                </a:moveTo>
                <a:lnTo>
                  <a:pt x="1840302" y="0"/>
                </a:lnTo>
                <a:lnTo>
                  <a:pt x="1840302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AutoShape 8"/>
          <p:cNvSpPr/>
          <p:nvPr/>
        </p:nvSpPr>
        <p:spPr>
          <a:xfrm flipV="1">
            <a:off x="2455333" y="390525"/>
            <a:ext cx="3030950" cy="19785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5750049" y="285750"/>
            <a:ext cx="6787902" cy="394932"/>
          </a:xfrm>
          <a:custGeom>
            <a:avLst/>
            <a:gdLst/>
            <a:ahLst/>
            <a:cxnLst/>
            <a:rect l="l" t="t" r="r" b="b"/>
            <a:pathLst>
              <a:path w="6787902" h="394932">
                <a:moveTo>
                  <a:pt x="0" y="0"/>
                </a:moveTo>
                <a:lnTo>
                  <a:pt x="6787902" y="0"/>
                </a:lnTo>
                <a:lnTo>
                  <a:pt x="6787902" y="394932"/>
                </a:lnTo>
                <a:lnTo>
                  <a:pt x="0" y="3949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AutoShape 10"/>
          <p:cNvSpPr/>
          <p:nvPr/>
        </p:nvSpPr>
        <p:spPr>
          <a:xfrm flipV="1">
            <a:off x="12801717" y="419467"/>
            <a:ext cx="3030950" cy="19785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AutoShape 11"/>
          <p:cNvSpPr/>
          <p:nvPr/>
        </p:nvSpPr>
        <p:spPr>
          <a:xfrm flipV="1">
            <a:off x="2455333" y="9847608"/>
            <a:ext cx="3030950" cy="19785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AutoShape 12"/>
          <p:cNvSpPr/>
          <p:nvPr/>
        </p:nvSpPr>
        <p:spPr>
          <a:xfrm flipV="1">
            <a:off x="12801717" y="9876550"/>
            <a:ext cx="3030950" cy="19785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flipV="1">
            <a:off x="5750473" y="9602150"/>
            <a:ext cx="6787902" cy="394932"/>
          </a:xfrm>
          <a:custGeom>
            <a:avLst/>
            <a:gdLst/>
            <a:ahLst/>
            <a:cxnLst/>
            <a:rect l="l" t="t" r="r" b="b"/>
            <a:pathLst>
              <a:path w="6787902" h="394932">
                <a:moveTo>
                  <a:pt x="0" y="394933"/>
                </a:moveTo>
                <a:lnTo>
                  <a:pt x="6787902" y="394933"/>
                </a:lnTo>
                <a:lnTo>
                  <a:pt x="6787902" y="0"/>
                </a:lnTo>
                <a:lnTo>
                  <a:pt x="0" y="0"/>
                </a:lnTo>
                <a:lnTo>
                  <a:pt x="0" y="394933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AutoShape 14"/>
          <p:cNvSpPr/>
          <p:nvPr/>
        </p:nvSpPr>
        <p:spPr>
          <a:xfrm flipV="1">
            <a:off x="2455333" y="390525"/>
            <a:ext cx="3030950" cy="19785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5" name="AutoShape 15"/>
          <p:cNvSpPr/>
          <p:nvPr/>
        </p:nvSpPr>
        <p:spPr>
          <a:xfrm flipV="1">
            <a:off x="2455333" y="390525"/>
            <a:ext cx="3030950" cy="19785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" name="AutoShape 16"/>
          <p:cNvSpPr/>
          <p:nvPr/>
        </p:nvSpPr>
        <p:spPr>
          <a:xfrm>
            <a:off x="395026" y="2426481"/>
            <a:ext cx="0" cy="5434037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7" name="AutoShape 17"/>
          <p:cNvSpPr/>
          <p:nvPr/>
        </p:nvSpPr>
        <p:spPr>
          <a:xfrm>
            <a:off x="17905788" y="2426481"/>
            <a:ext cx="0" cy="5434037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9" name="AutoShape 2" descr="eyes clipart png 10 free Cliparts | Download images on Clipground 20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8E0D1E7-2FC4-AC3B-DBC8-C170AE8C19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83684" y="4520445"/>
            <a:ext cx="10520632" cy="443383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4FE281-B11A-694B-D47E-5CD8567A7F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97694F7C-4272-5066-2F6F-869C7FE01B1B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30" t="-9432" r="-902" b="-1034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166AEF6A-A26A-D65A-2DDB-CEFF9798DE0F}"/>
              </a:ext>
            </a:extLst>
          </p:cNvPr>
          <p:cNvSpPr txBox="1"/>
          <p:nvPr/>
        </p:nvSpPr>
        <p:spPr>
          <a:xfrm>
            <a:off x="1831312" y="1247775"/>
            <a:ext cx="14625376" cy="2943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399"/>
              </a:lnSpc>
              <a:spcBef>
                <a:spcPct val="0"/>
              </a:spcBef>
            </a:pPr>
            <a:r>
              <a:rPr lang="en-US" sz="9999" dirty="0">
                <a:solidFill>
                  <a:srgbClr val="FFFFFF"/>
                </a:solidFill>
                <a:latin typeface="Balsamiq Sans"/>
              </a:rPr>
              <a:t>What about Writing and Science?</a:t>
            </a: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0C4B5DF8-2FC3-49A4-B592-EF67C3DC7A50}"/>
              </a:ext>
            </a:extLst>
          </p:cNvPr>
          <p:cNvSpPr/>
          <p:nvPr/>
        </p:nvSpPr>
        <p:spPr>
          <a:xfrm flipH="1">
            <a:off x="16225193" y="8168283"/>
            <a:ext cx="1840302" cy="1828800"/>
          </a:xfrm>
          <a:custGeom>
            <a:avLst/>
            <a:gdLst/>
            <a:ahLst/>
            <a:cxnLst/>
            <a:rect l="l" t="t" r="r" b="b"/>
            <a:pathLst>
              <a:path w="1840302" h="1828800">
                <a:moveTo>
                  <a:pt x="1840302" y="0"/>
                </a:moveTo>
                <a:lnTo>
                  <a:pt x="0" y="0"/>
                </a:lnTo>
                <a:lnTo>
                  <a:pt x="0" y="1828800"/>
                </a:lnTo>
                <a:lnTo>
                  <a:pt x="1840302" y="1828800"/>
                </a:lnTo>
                <a:lnTo>
                  <a:pt x="1840302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F49AF075-3001-0F59-862F-A455F234C778}"/>
              </a:ext>
            </a:extLst>
          </p:cNvPr>
          <p:cNvSpPr/>
          <p:nvPr/>
        </p:nvSpPr>
        <p:spPr>
          <a:xfrm flipV="1">
            <a:off x="223354" y="285750"/>
            <a:ext cx="1840302" cy="1828800"/>
          </a:xfrm>
          <a:custGeom>
            <a:avLst/>
            <a:gdLst/>
            <a:ahLst/>
            <a:cxnLst/>
            <a:rect l="l" t="t" r="r" b="b"/>
            <a:pathLst>
              <a:path w="1840302" h="1828800">
                <a:moveTo>
                  <a:pt x="0" y="1828800"/>
                </a:moveTo>
                <a:lnTo>
                  <a:pt x="1840302" y="1828800"/>
                </a:lnTo>
                <a:lnTo>
                  <a:pt x="1840302" y="0"/>
                </a:lnTo>
                <a:lnTo>
                  <a:pt x="0" y="0"/>
                </a:lnTo>
                <a:lnTo>
                  <a:pt x="0" y="18288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DDD5279F-BE0D-997B-4794-8AE4DF030989}"/>
              </a:ext>
            </a:extLst>
          </p:cNvPr>
          <p:cNvSpPr/>
          <p:nvPr/>
        </p:nvSpPr>
        <p:spPr>
          <a:xfrm flipH="1" flipV="1">
            <a:off x="16225193" y="285750"/>
            <a:ext cx="1840302" cy="1828800"/>
          </a:xfrm>
          <a:custGeom>
            <a:avLst/>
            <a:gdLst/>
            <a:ahLst/>
            <a:cxnLst/>
            <a:rect l="l" t="t" r="r" b="b"/>
            <a:pathLst>
              <a:path w="1840302" h="1828800">
                <a:moveTo>
                  <a:pt x="1840302" y="1828800"/>
                </a:moveTo>
                <a:lnTo>
                  <a:pt x="0" y="1828800"/>
                </a:lnTo>
                <a:lnTo>
                  <a:pt x="0" y="0"/>
                </a:lnTo>
                <a:lnTo>
                  <a:pt x="1840302" y="0"/>
                </a:lnTo>
                <a:lnTo>
                  <a:pt x="1840302" y="18288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CB628652-2303-0BFD-FBF9-703B9A9E66C8}"/>
              </a:ext>
            </a:extLst>
          </p:cNvPr>
          <p:cNvSpPr/>
          <p:nvPr/>
        </p:nvSpPr>
        <p:spPr>
          <a:xfrm>
            <a:off x="223354" y="8168283"/>
            <a:ext cx="1840302" cy="1828800"/>
          </a:xfrm>
          <a:custGeom>
            <a:avLst/>
            <a:gdLst/>
            <a:ahLst/>
            <a:cxnLst/>
            <a:rect l="l" t="t" r="r" b="b"/>
            <a:pathLst>
              <a:path w="1840302" h="1828800">
                <a:moveTo>
                  <a:pt x="0" y="0"/>
                </a:moveTo>
                <a:lnTo>
                  <a:pt x="1840302" y="0"/>
                </a:lnTo>
                <a:lnTo>
                  <a:pt x="1840302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AutoShape 8">
            <a:extLst>
              <a:ext uri="{FF2B5EF4-FFF2-40B4-BE49-F238E27FC236}">
                <a16:creationId xmlns:a16="http://schemas.microsoft.com/office/drawing/2014/main" id="{E20A8BD4-C56C-2975-73B9-ADD757134823}"/>
              </a:ext>
            </a:extLst>
          </p:cNvPr>
          <p:cNvSpPr/>
          <p:nvPr/>
        </p:nvSpPr>
        <p:spPr>
          <a:xfrm flipV="1">
            <a:off x="2455333" y="390525"/>
            <a:ext cx="3030950" cy="19785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691C1E46-F6BB-D29C-59D2-13A50FA75634}"/>
              </a:ext>
            </a:extLst>
          </p:cNvPr>
          <p:cNvSpPr/>
          <p:nvPr/>
        </p:nvSpPr>
        <p:spPr>
          <a:xfrm>
            <a:off x="5750049" y="285750"/>
            <a:ext cx="6787902" cy="394932"/>
          </a:xfrm>
          <a:custGeom>
            <a:avLst/>
            <a:gdLst/>
            <a:ahLst/>
            <a:cxnLst/>
            <a:rect l="l" t="t" r="r" b="b"/>
            <a:pathLst>
              <a:path w="6787902" h="394932">
                <a:moveTo>
                  <a:pt x="0" y="0"/>
                </a:moveTo>
                <a:lnTo>
                  <a:pt x="6787902" y="0"/>
                </a:lnTo>
                <a:lnTo>
                  <a:pt x="6787902" y="394932"/>
                </a:lnTo>
                <a:lnTo>
                  <a:pt x="0" y="3949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AutoShape 10">
            <a:extLst>
              <a:ext uri="{FF2B5EF4-FFF2-40B4-BE49-F238E27FC236}">
                <a16:creationId xmlns:a16="http://schemas.microsoft.com/office/drawing/2014/main" id="{0C53FB31-0533-75A4-F89A-45CE65F2BE71}"/>
              </a:ext>
            </a:extLst>
          </p:cNvPr>
          <p:cNvSpPr/>
          <p:nvPr/>
        </p:nvSpPr>
        <p:spPr>
          <a:xfrm flipV="1">
            <a:off x="12801717" y="419467"/>
            <a:ext cx="3030950" cy="19785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AutoShape 11">
            <a:extLst>
              <a:ext uri="{FF2B5EF4-FFF2-40B4-BE49-F238E27FC236}">
                <a16:creationId xmlns:a16="http://schemas.microsoft.com/office/drawing/2014/main" id="{0123E921-F4E6-5904-5B88-8D4CE6F1B51E}"/>
              </a:ext>
            </a:extLst>
          </p:cNvPr>
          <p:cNvSpPr/>
          <p:nvPr/>
        </p:nvSpPr>
        <p:spPr>
          <a:xfrm flipV="1">
            <a:off x="2455333" y="9847608"/>
            <a:ext cx="3030950" cy="19785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AutoShape 12">
            <a:extLst>
              <a:ext uri="{FF2B5EF4-FFF2-40B4-BE49-F238E27FC236}">
                <a16:creationId xmlns:a16="http://schemas.microsoft.com/office/drawing/2014/main" id="{0F06E0F7-016E-5F98-0D69-20D425839045}"/>
              </a:ext>
            </a:extLst>
          </p:cNvPr>
          <p:cNvSpPr/>
          <p:nvPr/>
        </p:nvSpPr>
        <p:spPr>
          <a:xfrm flipV="1">
            <a:off x="12801717" y="9876550"/>
            <a:ext cx="3030950" cy="19785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9E25C0F0-32EB-5DC6-75A3-8912BDA8862F}"/>
              </a:ext>
            </a:extLst>
          </p:cNvPr>
          <p:cNvSpPr/>
          <p:nvPr/>
        </p:nvSpPr>
        <p:spPr>
          <a:xfrm flipV="1">
            <a:off x="5750473" y="9602150"/>
            <a:ext cx="6787902" cy="394932"/>
          </a:xfrm>
          <a:custGeom>
            <a:avLst/>
            <a:gdLst/>
            <a:ahLst/>
            <a:cxnLst/>
            <a:rect l="l" t="t" r="r" b="b"/>
            <a:pathLst>
              <a:path w="6787902" h="394932">
                <a:moveTo>
                  <a:pt x="0" y="394933"/>
                </a:moveTo>
                <a:lnTo>
                  <a:pt x="6787902" y="394933"/>
                </a:lnTo>
                <a:lnTo>
                  <a:pt x="6787902" y="0"/>
                </a:lnTo>
                <a:lnTo>
                  <a:pt x="0" y="0"/>
                </a:lnTo>
                <a:lnTo>
                  <a:pt x="0" y="394933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AutoShape 14">
            <a:extLst>
              <a:ext uri="{FF2B5EF4-FFF2-40B4-BE49-F238E27FC236}">
                <a16:creationId xmlns:a16="http://schemas.microsoft.com/office/drawing/2014/main" id="{DC4155E5-538A-FF23-AA27-0D4C68FCB8BF}"/>
              </a:ext>
            </a:extLst>
          </p:cNvPr>
          <p:cNvSpPr/>
          <p:nvPr/>
        </p:nvSpPr>
        <p:spPr>
          <a:xfrm flipV="1">
            <a:off x="2455333" y="390525"/>
            <a:ext cx="3030950" cy="19785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5" name="AutoShape 15">
            <a:extLst>
              <a:ext uri="{FF2B5EF4-FFF2-40B4-BE49-F238E27FC236}">
                <a16:creationId xmlns:a16="http://schemas.microsoft.com/office/drawing/2014/main" id="{5E9BCFC1-4D77-CF37-2C29-BD938DF6A4E2}"/>
              </a:ext>
            </a:extLst>
          </p:cNvPr>
          <p:cNvSpPr/>
          <p:nvPr/>
        </p:nvSpPr>
        <p:spPr>
          <a:xfrm flipV="1">
            <a:off x="2455333" y="390525"/>
            <a:ext cx="3030950" cy="19785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" name="AutoShape 16">
            <a:extLst>
              <a:ext uri="{FF2B5EF4-FFF2-40B4-BE49-F238E27FC236}">
                <a16:creationId xmlns:a16="http://schemas.microsoft.com/office/drawing/2014/main" id="{8DE81E2A-7613-8771-9568-57D376C5D1CB}"/>
              </a:ext>
            </a:extLst>
          </p:cNvPr>
          <p:cNvSpPr/>
          <p:nvPr/>
        </p:nvSpPr>
        <p:spPr>
          <a:xfrm>
            <a:off x="395026" y="2426481"/>
            <a:ext cx="0" cy="5434037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7" name="AutoShape 17">
            <a:extLst>
              <a:ext uri="{FF2B5EF4-FFF2-40B4-BE49-F238E27FC236}">
                <a16:creationId xmlns:a16="http://schemas.microsoft.com/office/drawing/2014/main" id="{C3735CD2-D754-E0EF-090B-60731DD44A4A}"/>
              </a:ext>
            </a:extLst>
          </p:cNvPr>
          <p:cNvSpPr/>
          <p:nvPr/>
        </p:nvSpPr>
        <p:spPr>
          <a:xfrm>
            <a:off x="17905788" y="2426481"/>
            <a:ext cx="0" cy="5434037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8A9D1171-B0E9-52A0-E91F-E179E5B275AD}"/>
              </a:ext>
            </a:extLst>
          </p:cNvPr>
          <p:cNvSpPr txBox="1"/>
          <p:nvPr/>
        </p:nvSpPr>
        <p:spPr>
          <a:xfrm>
            <a:off x="1143505" y="4315004"/>
            <a:ext cx="16001839" cy="3016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49" lvl="1" indent="-377824"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Writing and Science are teacher assessed.</a:t>
            </a:r>
          </a:p>
          <a:p>
            <a:pPr marL="377825" lvl="1"/>
            <a:endParaRPr lang="en-US" sz="2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5649" lvl="1" indent="-377824"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Teachers make judgements against the 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Teacher Assessment Framework</a:t>
            </a:r>
            <a:endParaRPr lang="en-US" sz="2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5649" lvl="1" indent="-377824">
              <a:buFont typeface="Arial"/>
              <a:buChar char="•"/>
            </a:pPr>
            <a:endParaRPr lang="en-US" sz="2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5649" lvl="1" indent="-377824"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Local Authority then moderates the judgements for Writing.</a:t>
            </a:r>
          </a:p>
          <a:p>
            <a:pPr marL="1212849" lvl="2" indent="-377824">
              <a:buFont typeface="Arial"/>
              <a:buChar char="•"/>
            </a:pPr>
            <a:endParaRPr lang="en-US" sz="2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5649" lvl="1" indent="-377824">
              <a:buFont typeface="Arial"/>
              <a:buChar char="•"/>
            </a:pPr>
            <a:endParaRPr lang="en-US" sz="2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AutoShape 2" descr="eyes clipart png 10 free Cliparts | Download images on Clipground 2021">
            <a:extLst>
              <a:ext uri="{FF2B5EF4-FFF2-40B4-BE49-F238E27FC236}">
                <a16:creationId xmlns:a16="http://schemas.microsoft.com/office/drawing/2014/main" id="{8991155B-77C1-990C-95A8-FE7438D4189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577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25C9FB-54F5-30E8-6604-69630F0246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3FEF7CE-9F1E-429B-CCE9-98400416FEE5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30" t="-9432" r="-902" b="-1034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13F3762D-30A8-0831-2311-07472F69CFFA}"/>
              </a:ext>
            </a:extLst>
          </p:cNvPr>
          <p:cNvSpPr txBox="1"/>
          <p:nvPr/>
        </p:nvSpPr>
        <p:spPr>
          <a:xfrm>
            <a:off x="1831312" y="1247775"/>
            <a:ext cx="14625376" cy="2943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399"/>
              </a:lnSpc>
              <a:spcBef>
                <a:spcPct val="0"/>
              </a:spcBef>
            </a:pPr>
            <a:r>
              <a:rPr lang="en-US" sz="9999" dirty="0">
                <a:solidFill>
                  <a:srgbClr val="FFFFFF"/>
                </a:solidFill>
                <a:latin typeface="Balsamiq Sans"/>
              </a:rPr>
              <a:t>What outcomes can there be?</a:t>
            </a: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FE8D5F66-C5A3-DF28-D527-3ACA05C26601}"/>
              </a:ext>
            </a:extLst>
          </p:cNvPr>
          <p:cNvSpPr/>
          <p:nvPr/>
        </p:nvSpPr>
        <p:spPr>
          <a:xfrm flipH="1">
            <a:off x="16225193" y="8168283"/>
            <a:ext cx="1840302" cy="1828800"/>
          </a:xfrm>
          <a:custGeom>
            <a:avLst/>
            <a:gdLst/>
            <a:ahLst/>
            <a:cxnLst/>
            <a:rect l="l" t="t" r="r" b="b"/>
            <a:pathLst>
              <a:path w="1840302" h="1828800">
                <a:moveTo>
                  <a:pt x="1840302" y="0"/>
                </a:moveTo>
                <a:lnTo>
                  <a:pt x="0" y="0"/>
                </a:lnTo>
                <a:lnTo>
                  <a:pt x="0" y="1828800"/>
                </a:lnTo>
                <a:lnTo>
                  <a:pt x="1840302" y="1828800"/>
                </a:lnTo>
                <a:lnTo>
                  <a:pt x="1840302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AC16FCA2-0DA8-6854-DF71-8811399F02B2}"/>
              </a:ext>
            </a:extLst>
          </p:cNvPr>
          <p:cNvSpPr/>
          <p:nvPr/>
        </p:nvSpPr>
        <p:spPr>
          <a:xfrm flipV="1">
            <a:off x="223354" y="285750"/>
            <a:ext cx="1840302" cy="1828800"/>
          </a:xfrm>
          <a:custGeom>
            <a:avLst/>
            <a:gdLst/>
            <a:ahLst/>
            <a:cxnLst/>
            <a:rect l="l" t="t" r="r" b="b"/>
            <a:pathLst>
              <a:path w="1840302" h="1828800">
                <a:moveTo>
                  <a:pt x="0" y="1828800"/>
                </a:moveTo>
                <a:lnTo>
                  <a:pt x="1840302" y="1828800"/>
                </a:lnTo>
                <a:lnTo>
                  <a:pt x="1840302" y="0"/>
                </a:lnTo>
                <a:lnTo>
                  <a:pt x="0" y="0"/>
                </a:lnTo>
                <a:lnTo>
                  <a:pt x="0" y="18288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BB828438-EC31-F081-5D6A-45E8E903DFCB}"/>
              </a:ext>
            </a:extLst>
          </p:cNvPr>
          <p:cNvSpPr/>
          <p:nvPr/>
        </p:nvSpPr>
        <p:spPr>
          <a:xfrm flipH="1" flipV="1">
            <a:off x="16225193" y="285750"/>
            <a:ext cx="1840302" cy="1828800"/>
          </a:xfrm>
          <a:custGeom>
            <a:avLst/>
            <a:gdLst/>
            <a:ahLst/>
            <a:cxnLst/>
            <a:rect l="l" t="t" r="r" b="b"/>
            <a:pathLst>
              <a:path w="1840302" h="1828800">
                <a:moveTo>
                  <a:pt x="1840302" y="1828800"/>
                </a:moveTo>
                <a:lnTo>
                  <a:pt x="0" y="1828800"/>
                </a:lnTo>
                <a:lnTo>
                  <a:pt x="0" y="0"/>
                </a:lnTo>
                <a:lnTo>
                  <a:pt x="1840302" y="0"/>
                </a:lnTo>
                <a:lnTo>
                  <a:pt x="1840302" y="18288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60B34DD2-ABC3-0DA7-5C7D-6186CFC6CC56}"/>
              </a:ext>
            </a:extLst>
          </p:cNvPr>
          <p:cNvSpPr/>
          <p:nvPr/>
        </p:nvSpPr>
        <p:spPr>
          <a:xfrm>
            <a:off x="223354" y="8168283"/>
            <a:ext cx="1840302" cy="1828800"/>
          </a:xfrm>
          <a:custGeom>
            <a:avLst/>
            <a:gdLst/>
            <a:ahLst/>
            <a:cxnLst/>
            <a:rect l="l" t="t" r="r" b="b"/>
            <a:pathLst>
              <a:path w="1840302" h="1828800">
                <a:moveTo>
                  <a:pt x="0" y="0"/>
                </a:moveTo>
                <a:lnTo>
                  <a:pt x="1840302" y="0"/>
                </a:lnTo>
                <a:lnTo>
                  <a:pt x="1840302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AutoShape 8">
            <a:extLst>
              <a:ext uri="{FF2B5EF4-FFF2-40B4-BE49-F238E27FC236}">
                <a16:creationId xmlns:a16="http://schemas.microsoft.com/office/drawing/2014/main" id="{81FB204D-4130-A84D-27B6-D102CC53E07F}"/>
              </a:ext>
            </a:extLst>
          </p:cNvPr>
          <p:cNvSpPr/>
          <p:nvPr/>
        </p:nvSpPr>
        <p:spPr>
          <a:xfrm flipV="1">
            <a:off x="2455333" y="390525"/>
            <a:ext cx="3030950" cy="19785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499909B9-28BA-1F22-A813-40E4012C8C39}"/>
              </a:ext>
            </a:extLst>
          </p:cNvPr>
          <p:cNvSpPr/>
          <p:nvPr/>
        </p:nvSpPr>
        <p:spPr>
          <a:xfrm>
            <a:off x="5750049" y="285750"/>
            <a:ext cx="6787902" cy="394932"/>
          </a:xfrm>
          <a:custGeom>
            <a:avLst/>
            <a:gdLst/>
            <a:ahLst/>
            <a:cxnLst/>
            <a:rect l="l" t="t" r="r" b="b"/>
            <a:pathLst>
              <a:path w="6787902" h="394932">
                <a:moveTo>
                  <a:pt x="0" y="0"/>
                </a:moveTo>
                <a:lnTo>
                  <a:pt x="6787902" y="0"/>
                </a:lnTo>
                <a:lnTo>
                  <a:pt x="6787902" y="394932"/>
                </a:lnTo>
                <a:lnTo>
                  <a:pt x="0" y="3949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AutoShape 10">
            <a:extLst>
              <a:ext uri="{FF2B5EF4-FFF2-40B4-BE49-F238E27FC236}">
                <a16:creationId xmlns:a16="http://schemas.microsoft.com/office/drawing/2014/main" id="{2E5B1211-14FF-6E66-1C96-49D73467B328}"/>
              </a:ext>
            </a:extLst>
          </p:cNvPr>
          <p:cNvSpPr/>
          <p:nvPr/>
        </p:nvSpPr>
        <p:spPr>
          <a:xfrm flipV="1">
            <a:off x="12801717" y="419467"/>
            <a:ext cx="3030950" cy="19785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AutoShape 11">
            <a:extLst>
              <a:ext uri="{FF2B5EF4-FFF2-40B4-BE49-F238E27FC236}">
                <a16:creationId xmlns:a16="http://schemas.microsoft.com/office/drawing/2014/main" id="{E3600023-71E5-8B09-1289-76E24CC24DB2}"/>
              </a:ext>
            </a:extLst>
          </p:cNvPr>
          <p:cNvSpPr/>
          <p:nvPr/>
        </p:nvSpPr>
        <p:spPr>
          <a:xfrm flipV="1">
            <a:off x="2455333" y="9847608"/>
            <a:ext cx="3030950" cy="19785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AutoShape 12">
            <a:extLst>
              <a:ext uri="{FF2B5EF4-FFF2-40B4-BE49-F238E27FC236}">
                <a16:creationId xmlns:a16="http://schemas.microsoft.com/office/drawing/2014/main" id="{6189584C-758C-9BF5-C30A-71B01283ABB2}"/>
              </a:ext>
            </a:extLst>
          </p:cNvPr>
          <p:cNvSpPr/>
          <p:nvPr/>
        </p:nvSpPr>
        <p:spPr>
          <a:xfrm flipV="1">
            <a:off x="12801717" y="9876550"/>
            <a:ext cx="3030950" cy="19785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33338EFF-6114-4963-F012-3120EC736463}"/>
              </a:ext>
            </a:extLst>
          </p:cNvPr>
          <p:cNvSpPr/>
          <p:nvPr/>
        </p:nvSpPr>
        <p:spPr>
          <a:xfrm flipV="1">
            <a:off x="5750473" y="9602150"/>
            <a:ext cx="6787902" cy="394932"/>
          </a:xfrm>
          <a:custGeom>
            <a:avLst/>
            <a:gdLst/>
            <a:ahLst/>
            <a:cxnLst/>
            <a:rect l="l" t="t" r="r" b="b"/>
            <a:pathLst>
              <a:path w="6787902" h="394932">
                <a:moveTo>
                  <a:pt x="0" y="394933"/>
                </a:moveTo>
                <a:lnTo>
                  <a:pt x="6787902" y="394933"/>
                </a:lnTo>
                <a:lnTo>
                  <a:pt x="6787902" y="0"/>
                </a:lnTo>
                <a:lnTo>
                  <a:pt x="0" y="0"/>
                </a:lnTo>
                <a:lnTo>
                  <a:pt x="0" y="394933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AutoShape 14">
            <a:extLst>
              <a:ext uri="{FF2B5EF4-FFF2-40B4-BE49-F238E27FC236}">
                <a16:creationId xmlns:a16="http://schemas.microsoft.com/office/drawing/2014/main" id="{E53DD46A-8E96-A26C-744F-B845E39454B9}"/>
              </a:ext>
            </a:extLst>
          </p:cNvPr>
          <p:cNvSpPr/>
          <p:nvPr/>
        </p:nvSpPr>
        <p:spPr>
          <a:xfrm flipV="1">
            <a:off x="2455333" y="390525"/>
            <a:ext cx="3030950" cy="19785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5" name="AutoShape 15">
            <a:extLst>
              <a:ext uri="{FF2B5EF4-FFF2-40B4-BE49-F238E27FC236}">
                <a16:creationId xmlns:a16="http://schemas.microsoft.com/office/drawing/2014/main" id="{0A696B06-2AD5-8FE4-665D-13E9E202CC47}"/>
              </a:ext>
            </a:extLst>
          </p:cNvPr>
          <p:cNvSpPr/>
          <p:nvPr/>
        </p:nvSpPr>
        <p:spPr>
          <a:xfrm flipV="1">
            <a:off x="2455333" y="390525"/>
            <a:ext cx="3030950" cy="19785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" name="AutoShape 16">
            <a:extLst>
              <a:ext uri="{FF2B5EF4-FFF2-40B4-BE49-F238E27FC236}">
                <a16:creationId xmlns:a16="http://schemas.microsoft.com/office/drawing/2014/main" id="{8F8FAE60-4449-2E38-FD6D-3B8577F14F38}"/>
              </a:ext>
            </a:extLst>
          </p:cNvPr>
          <p:cNvSpPr/>
          <p:nvPr/>
        </p:nvSpPr>
        <p:spPr>
          <a:xfrm>
            <a:off x="395026" y="2426481"/>
            <a:ext cx="0" cy="5434037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7" name="AutoShape 17">
            <a:extLst>
              <a:ext uri="{FF2B5EF4-FFF2-40B4-BE49-F238E27FC236}">
                <a16:creationId xmlns:a16="http://schemas.microsoft.com/office/drawing/2014/main" id="{5706A19F-B677-8823-D833-C3734C80C15E}"/>
              </a:ext>
            </a:extLst>
          </p:cNvPr>
          <p:cNvSpPr/>
          <p:nvPr/>
        </p:nvSpPr>
        <p:spPr>
          <a:xfrm>
            <a:off x="17905788" y="2426481"/>
            <a:ext cx="0" cy="5434037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0F6A7EF9-E4F7-5A37-D1C9-90C9CC9F9BA8}"/>
              </a:ext>
            </a:extLst>
          </p:cNvPr>
          <p:cNvSpPr txBox="1"/>
          <p:nvPr/>
        </p:nvSpPr>
        <p:spPr>
          <a:xfrm>
            <a:off x="1143505" y="4315004"/>
            <a:ext cx="16001839" cy="60324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49" lvl="1" indent="-377824"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 are assessed as one of the following for Writing:</a:t>
            </a:r>
          </a:p>
          <a:p>
            <a:pPr marL="1212849" lvl="2" indent="-377824"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PKS – pre-key stage </a:t>
            </a:r>
          </a:p>
          <a:p>
            <a:pPr marL="1212849" lvl="2" indent="-377824"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WTS – working towards</a:t>
            </a:r>
          </a:p>
          <a:p>
            <a:pPr marL="1212849" lvl="2" indent="-377824"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EXS – expected standard</a:t>
            </a:r>
          </a:p>
          <a:p>
            <a:pPr marL="1212849" lvl="2" indent="-377824"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GDS – greater depth</a:t>
            </a:r>
          </a:p>
          <a:p>
            <a:pPr marL="1212849" lvl="2" indent="-377824"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– assessed using the engagement model (for children working below and not engaged in subject-specific study)</a:t>
            </a:r>
          </a:p>
          <a:p>
            <a:pPr marL="755649" lvl="1" indent="-377824">
              <a:buFont typeface="Arial"/>
              <a:buChar char="•"/>
            </a:pPr>
            <a:endParaRPr lang="en-US" sz="2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5649" lvl="1" indent="-377824"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 are assessed as one of the following for Science:</a:t>
            </a:r>
          </a:p>
          <a:p>
            <a:pPr marL="1212849" lvl="2" indent="-377824"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EXS – expected standard</a:t>
            </a:r>
          </a:p>
          <a:p>
            <a:pPr marL="1212849" lvl="2" indent="-377824"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HNM – has not met the standard</a:t>
            </a:r>
          </a:p>
          <a:p>
            <a:pPr marL="1212849" lvl="2" indent="-377824">
              <a:buFont typeface="Arial"/>
              <a:buChar char="•"/>
            </a:pPr>
            <a:endParaRPr lang="en-US" sz="2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12849" lvl="2" indent="-377824">
              <a:buFont typeface="Arial"/>
              <a:buChar char="•"/>
            </a:pPr>
            <a:endParaRPr lang="en-US" sz="2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5649" lvl="1" indent="-377824">
              <a:buFont typeface="Arial"/>
              <a:buChar char="•"/>
            </a:pPr>
            <a:endParaRPr lang="en-US" sz="2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AutoShape 2" descr="eyes clipart png 10 free Cliparts | Download images on Clipground 2021">
            <a:extLst>
              <a:ext uri="{FF2B5EF4-FFF2-40B4-BE49-F238E27FC236}">
                <a16:creationId xmlns:a16="http://schemas.microsoft.com/office/drawing/2014/main" id="{4B27F2FB-6B65-9D3C-C103-D96AC5117EF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4779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754E75-0220-9821-C748-F5ADD0066C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29A44B44-7F3D-AC50-71EA-B9685A557357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30" t="-9432" r="-902" b="-1034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F08A4994-9E5F-066F-DA70-75FE2733E203}"/>
              </a:ext>
            </a:extLst>
          </p:cNvPr>
          <p:cNvSpPr txBox="1"/>
          <p:nvPr/>
        </p:nvSpPr>
        <p:spPr>
          <a:xfrm>
            <a:off x="1831312" y="1247775"/>
            <a:ext cx="14625376" cy="2943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399"/>
              </a:lnSpc>
              <a:spcBef>
                <a:spcPct val="0"/>
              </a:spcBef>
            </a:pPr>
            <a:r>
              <a:rPr lang="en-US" sz="9999" dirty="0">
                <a:solidFill>
                  <a:srgbClr val="FFFFFF"/>
                </a:solidFill>
                <a:latin typeface="Balsamiq Sans"/>
              </a:rPr>
              <a:t>What about scores for the SATs tests?</a:t>
            </a: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C6766416-0273-ED41-7435-C76BF2136D9A}"/>
              </a:ext>
            </a:extLst>
          </p:cNvPr>
          <p:cNvSpPr/>
          <p:nvPr/>
        </p:nvSpPr>
        <p:spPr>
          <a:xfrm flipH="1">
            <a:off x="16225193" y="8168283"/>
            <a:ext cx="1840302" cy="1828800"/>
          </a:xfrm>
          <a:custGeom>
            <a:avLst/>
            <a:gdLst/>
            <a:ahLst/>
            <a:cxnLst/>
            <a:rect l="l" t="t" r="r" b="b"/>
            <a:pathLst>
              <a:path w="1840302" h="1828800">
                <a:moveTo>
                  <a:pt x="1840302" y="0"/>
                </a:moveTo>
                <a:lnTo>
                  <a:pt x="0" y="0"/>
                </a:lnTo>
                <a:lnTo>
                  <a:pt x="0" y="1828800"/>
                </a:lnTo>
                <a:lnTo>
                  <a:pt x="1840302" y="1828800"/>
                </a:lnTo>
                <a:lnTo>
                  <a:pt x="1840302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6011ACD4-CC1D-A523-986E-858DD37262E2}"/>
              </a:ext>
            </a:extLst>
          </p:cNvPr>
          <p:cNvSpPr/>
          <p:nvPr/>
        </p:nvSpPr>
        <p:spPr>
          <a:xfrm flipV="1">
            <a:off x="223354" y="285750"/>
            <a:ext cx="1840302" cy="1828800"/>
          </a:xfrm>
          <a:custGeom>
            <a:avLst/>
            <a:gdLst/>
            <a:ahLst/>
            <a:cxnLst/>
            <a:rect l="l" t="t" r="r" b="b"/>
            <a:pathLst>
              <a:path w="1840302" h="1828800">
                <a:moveTo>
                  <a:pt x="0" y="1828800"/>
                </a:moveTo>
                <a:lnTo>
                  <a:pt x="1840302" y="1828800"/>
                </a:lnTo>
                <a:lnTo>
                  <a:pt x="1840302" y="0"/>
                </a:lnTo>
                <a:lnTo>
                  <a:pt x="0" y="0"/>
                </a:lnTo>
                <a:lnTo>
                  <a:pt x="0" y="18288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CA34034E-3604-1C6D-80E6-415ED18CE1EF}"/>
              </a:ext>
            </a:extLst>
          </p:cNvPr>
          <p:cNvSpPr/>
          <p:nvPr/>
        </p:nvSpPr>
        <p:spPr>
          <a:xfrm flipH="1" flipV="1">
            <a:off x="16225193" y="285750"/>
            <a:ext cx="1840302" cy="1828800"/>
          </a:xfrm>
          <a:custGeom>
            <a:avLst/>
            <a:gdLst/>
            <a:ahLst/>
            <a:cxnLst/>
            <a:rect l="l" t="t" r="r" b="b"/>
            <a:pathLst>
              <a:path w="1840302" h="1828800">
                <a:moveTo>
                  <a:pt x="1840302" y="1828800"/>
                </a:moveTo>
                <a:lnTo>
                  <a:pt x="0" y="1828800"/>
                </a:lnTo>
                <a:lnTo>
                  <a:pt x="0" y="0"/>
                </a:lnTo>
                <a:lnTo>
                  <a:pt x="1840302" y="0"/>
                </a:lnTo>
                <a:lnTo>
                  <a:pt x="1840302" y="18288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D10245EE-92A8-D1DC-247A-7F67B3048255}"/>
              </a:ext>
            </a:extLst>
          </p:cNvPr>
          <p:cNvSpPr/>
          <p:nvPr/>
        </p:nvSpPr>
        <p:spPr>
          <a:xfrm>
            <a:off x="223354" y="8168283"/>
            <a:ext cx="1840302" cy="1828800"/>
          </a:xfrm>
          <a:custGeom>
            <a:avLst/>
            <a:gdLst/>
            <a:ahLst/>
            <a:cxnLst/>
            <a:rect l="l" t="t" r="r" b="b"/>
            <a:pathLst>
              <a:path w="1840302" h="1828800">
                <a:moveTo>
                  <a:pt x="0" y="0"/>
                </a:moveTo>
                <a:lnTo>
                  <a:pt x="1840302" y="0"/>
                </a:lnTo>
                <a:lnTo>
                  <a:pt x="1840302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AutoShape 8">
            <a:extLst>
              <a:ext uri="{FF2B5EF4-FFF2-40B4-BE49-F238E27FC236}">
                <a16:creationId xmlns:a16="http://schemas.microsoft.com/office/drawing/2014/main" id="{255F4229-9188-15C6-1399-2F4BF115952F}"/>
              </a:ext>
            </a:extLst>
          </p:cNvPr>
          <p:cNvSpPr/>
          <p:nvPr/>
        </p:nvSpPr>
        <p:spPr>
          <a:xfrm flipV="1">
            <a:off x="2455333" y="390525"/>
            <a:ext cx="3030950" cy="19785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C81A26A8-1DE4-C3A4-E1E0-20D1A357BE40}"/>
              </a:ext>
            </a:extLst>
          </p:cNvPr>
          <p:cNvSpPr/>
          <p:nvPr/>
        </p:nvSpPr>
        <p:spPr>
          <a:xfrm>
            <a:off x="5750049" y="285750"/>
            <a:ext cx="6787902" cy="394932"/>
          </a:xfrm>
          <a:custGeom>
            <a:avLst/>
            <a:gdLst/>
            <a:ahLst/>
            <a:cxnLst/>
            <a:rect l="l" t="t" r="r" b="b"/>
            <a:pathLst>
              <a:path w="6787902" h="394932">
                <a:moveTo>
                  <a:pt x="0" y="0"/>
                </a:moveTo>
                <a:lnTo>
                  <a:pt x="6787902" y="0"/>
                </a:lnTo>
                <a:lnTo>
                  <a:pt x="6787902" y="394932"/>
                </a:lnTo>
                <a:lnTo>
                  <a:pt x="0" y="3949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AutoShape 10">
            <a:extLst>
              <a:ext uri="{FF2B5EF4-FFF2-40B4-BE49-F238E27FC236}">
                <a16:creationId xmlns:a16="http://schemas.microsoft.com/office/drawing/2014/main" id="{1D922F87-2752-A593-6BF0-09DA7F91F56B}"/>
              </a:ext>
            </a:extLst>
          </p:cNvPr>
          <p:cNvSpPr/>
          <p:nvPr/>
        </p:nvSpPr>
        <p:spPr>
          <a:xfrm flipV="1">
            <a:off x="12801717" y="419467"/>
            <a:ext cx="3030950" cy="19785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AutoShape 11">
            <a:extLst>
              <a:ext uri="{FF2B5EF4-FFF2-40B4-BE49-F238E27FC236}">
                <a16:creationId xmlns:a16="http://schemas.microsoft.com/office/drawing/2014/main" id="{7823896E-28A4-B825-0DDD-9535E3E03457}"/>
              </a:ext>
            </a:extLst>
          </p:cNvPr>
          <p:cNvSpPr/>
          <p:nvPr/>
        </p:nvSpPr>
        <p:spPr>
          <a:xfrm flipV="1">
            <a:off x="2455333" y="9847608"/>
            <a:ext cx="3030950" cy="19785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AutoShape 12">
            <a:extLst>
              <a:ext uri="{FF2B5EF4-FFF2-40B4-BE49-F238E27FC236}">
                <a16:creationId xmlns:a16="http://schemas.microsoft.com/office/drawing/2014/main" id="{90862D4A-A1F5-DA43-9D3E-5E4A04BEB3A2}"/>
              </a:ext>
            </a:extLst>
          </p:cNvPr>
          <p:cNvSpPr/>
          <p:nvPr/>
        </p:nvSpPr>
        <p:spPr>
          <a:xfrm flipV="1">
            <a:off x="12801717" y="9876550"/>
            <a:ext cx="3030950" cy="19785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4AC89A3C-2D5C-D75A-EF8C-89CB30BC7638}"/>
              </a:ext>
            </a:extLst>
          </p:cNvPr>
          <p:cNvSpPr/>
          <p:nvPr/>
        </p:nvSpPr>
        <p:spPr>
          <a:xfrm flipV="1">
            <a:off x="5750473" y="9602150"/>
            <a:ext cx="6787902" cy="394932"/>
          </a:xfrm>
          <a:custGeom>
            <a:avLst/>
            <a:gdLst/>
            <a:ahLst/>
            <a:cxnLst/>
            <a:rect l="l" t="t" r="r" b="b"/>
            <a:pathLst>
              <a:path w="6787902" h="394932">
                <a:moveTo>
                  <a:pt x="0" y="394933"/>
                </a:moveTo>
                <a:lnTo>
                  <a:pt x="6787902" y="394933"/>
                </a:lnTo>
                <a:lnTo>
                  <a:pt x="6787902" y="0"/>
                </a:lnTo>
                <a:lnTo>
                  <a:pt x="0" y="0"/>
                </a:lnTo>
                <a:lnTo>
                  <a:pt x="0" y="394933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AutoShape 14">
            <a:extLst>
              <a:ext uri="{FF2B5EF4-FFF2-40B4-BE49-F238E27FC236}">
                <a16:creationId xmlns:a16="http://schemas.microsoft.com/office/drawing/2014/main" id="{B3530A7C-503E-1747-2538-6FD827261AB9}"/>
              </a:ext>
            </a:extLst>
          </p:cNvPr>
          <p:cNvSpPr/>
          <p:nvPr/>
        </p:nvSpPr>
        <p:spPr>
          <a:xfrm flipV="1">
            <a:off x="2455333" y="390525"/>
            <a:ext cx="3030950" cy="19785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5" name="AutoShape 15">
            <a:extLst>
              <a:ext uri="{FF2B5EF4-FFF2-40B4-BE49-F238E27FC236}">
                <a16:creationId xmlns:a16="http://schemas.microsoft.com/office/drawing/2014/main" id="{DE3D1056-D269-2791-3E14-238973516FCA}"/>
              </a:ext>
            </a:extLst>
          </p:cNvPr>
          <p:cNvSpPr/>
          <p:nvPr/>
        </p:nvSpPr>
        <p:spPr>
          <a:xfrm flipV="1">
            <a:off x="2455333" y="390525"/>
            <a:ext cx="3030950" cy="19785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" name="AutoShape 16">
            <a:extLst>
              <a:ext uri="{FF2B5EF4-FFF2-40B4-BE49-F238E27FC236}">
                <a16:creationId xmlns:a16="http://schemas.microsoft.com/office/drawing/2014/main" id="{4F4E484E-B859-1ABB-713B-D2EECAD1C0C6}"/>
              </a:ext>
            </a:extLst>
          </p:cNvPr>
          <p:cNvSpPr/>
          <p:nvPr/>
        </p:nvSpPr>
        <p:spPr>
          <a:xfrm>
            <a:off x="395026" y="2426481"/>
            <a:ext cx="0" cy="5434037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7" name="AutoShape 17">
            <a:extLst>
              <a:ext uri="{FF2B5EF4-FFF2-40B4-BE49-F238E27FC236}">
                <a16:creationId xmlns:a16="http://schemas.microsoft.com/office/drawing/2014/main" id="{346E759D-D0F0-0009-58F0-820B5DB73D45}"/>
              </a:ext>
            </a:extLst>
          </p:cNvPr>
          <p:cNvSpPr/>
          <p:nvPr/>
        </p:nvSpPr>
        <p:spPr>
          <a:xfrm>
            <a:off x="17905788" y="2426481"/>
            <a:ext cx="0" cy="5434037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7F288BE7-3327-4EA1-3C55-C1C27F61AC00}"/>
              </a:ext>
            </a:extLst>
          </p:cNvPr>
          <p:cNvSpPr txBox="1"/>
          <p:nvPr/>
        </p:nvSpPr>
        <p:spPr>
          <a:xfrm>
            <a:off x="1143505" y="4315004"/>
            <a:ext cx="16001839" cy="4308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02468" indent="-428625"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scaled score of 100 represents the ‘national standard’.</a:t>
            </a:r>
          </a:p>
          <a:p>
            <a:pPr marL="702468" indent="-428625">
              <a:buFont typeface="Arial" panose="020B0604020202020204" pitchFamily="34" charset="0"/>
              <a:buChar char="•"/>
              <a:defRPr/>
            </a:pPr>
            <a:endParaRPr lang="en-GB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02468" indent="-428625"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pupil’s raw test score will be converted into a ‘scaled score,’ either at, above or below 100.</a:t>
            </a:r>
          </a:p>
          <a:p>
            <a:pPr marL="702468" indent="-428625">
              <a:buFont typeface="Arial" panose="020B0604020202020204" pitchFamily="34" charset="0"/>
              <a:buChar char="•"/>
              <a:defRPr/>
            </a:pPr>
            <a:endParaRPr lang="en-GB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02468" indent="-428625"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the scaled score, the lowest a child can score is 80, with the highest being 120.</a:t>
            </a:r>
          </a:p>
          <a:p>
            <a:pPr marL="702468" indent="-428625">
              <a:buFont typeface="Arial" panose="020B0604020202020204" pitchFamily="34" charset="0"/>
              <a:buChar char="•"/>
              <a:defRPr/>
            </a:pPr>
            <a:endParaRPr lang="en-GB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02468" indent="-428625"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child who achieves the ‘national standard’ (a score of 100) will be judged to be working at the expected standard.</a:t>
            </a:r>
            <a:endParaRPr lang="en-US" sz="2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12849" lvl="2" indent="-377824">
              <a:buFont typeface="Arial"/>
              <a:buChar char="•"/>
            </a:pPr>
            <a:endParaRPr lang="en-US" sz="2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5649" lvl="1" indent="-377824">
              <a:buFont typeface="Arial"/>
              <a:buChar char="•"/>
            </a:pPr>
            <a:endParaRPr lang="en-US" sz="2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AutoShape 2" descr="eyes clipart png 10 free Cliparts | Download images on Clipground 2021">
            <a:extLst>
              <a:ext uri="{FF2B5EF4-FFF2-40B4-BE49-F238E27FC236}">
                <a16:creationId xmlns:a16="http://schemas.microsoft.com/office/drawing/2014/main" id="{44ACE947-6052-D599-8ADF-F2E09FA2348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0187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65E72F-0BB4-B8EF-C7B7-7018ED0860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FD2F4DE9-73B6-C261-A080-DED962AF559C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30" t="-9432" r="-902" b="-1034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651B57DA-D505-FF37-943E-93F0FA0B6BAB}"/>
              </a:ext>
            </a:extLst>
          </p:cNvPr>
          <p:cNvSpPr txBox="1"/>
          <p:nvPr/>
        </p:nvSpPr>
        <p:spPr>
          <a:xfrm>
            <a:off x="1831312" y="1247775"/>
            <a:ext cx="14625376" cy="14811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399"/>
              </a:lnSpc>
              <a:spcBef>
                <a:spcPct val="0"/>
              </a:spcBef>
            </a:pPr>
            <a:r>
              <a:rPr lang="en-US" sz="9999" dirty="0">
                <a:solidFill>
                  <a:srgbClr val="FFFFFF"/>
                </a:solidFill>
                <a:latin typeface="Balsamiq Sans"/>
              </a:rPr>
              <a:t>Scaled score examples</a:t>
            </a: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CDE79403-6B7A-B2E1-64AF-7130FBF82ABB}"/>
              </a:ext>
            </a:extLst>
          </p:cNvPr>
          <p:cNvSpPr/>
          <p:nvPr/>
        </p:nvSpPr>
        <p:spPr>
          <a:xfrm flipH="1">
            <a:off x="16225193" y="8168283"/>
            <a:ext cx="1840302" cy="1828800"/>
          </a:xfrm>
          <a:custGeom>
            <a:avLst/>
            <a:gdLst/>
            <a:ahLst/>
            <a:cxnLst/>
            <a:rect l="l" t="t" r="r" b="b"/>
            <a:pathLst>
              <a:path w="1840302" h="1828800">
                <a:moveTo>
                  <a:pt x="1840302" y="0"/>
                </a:moveTo>
                <a:lnTo>
                  <a:pt x="0" y="0"/>
                </a:lnTo>
                <a:lnTo>
                  <a:pt x="0" y="1828800"/>
                </a:lnTo>
                <a:lnTo>
                  <a:pt x="1840302" y="1828800"/>
                </a:lnTo>
                <a:lnTo>
                  <a:pt x="1840302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97B85ABF-26C1-A98B-546B-A745269B1E62}"/>
              </a:ext>
            </a:extLst>
          </p:cNvPr>
          <p:cNvSpPr/>
          <p:nvPr/>
        </p:nvSpPr>
        <p:spPr>
          <a:xfrm flipV="1">
            <a:off x="223354" y="285750"/>
            <a:ext cx="1840302" cy="1828800"/>
          </a:xfrm>
          <a:custGeom>
            <a:avLst/>
            <a:gdLst/>
            <a:ahLst/>
            <a:cxnLst/>
            <a:rect l="l" t="t" r="r" b="b"/>
            <a:pathLst>
              <a:path w="1840302" h="1828800">
                <a:moveTo>
                  <a:pt x="0" y="1828800"/>
                </a:moveTo>
                <a:lnTo>
                  <a:pt x="1840302" y="1828800"/>
                </a:lnTo>
                <a:lnTo>
                  <a:pt x="1840302" y="0"/>
                </a:lnTo>
                <a:lnTo>
                  <a:pt x="0" y="0"/>
                </a:lnTo>
                <a:lnTo>
                  <a:pt x="0" y="18288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1626A8EC-F114-9BF0-71C5-B62027C0EF62}"/>
              </a:ext>
            </a:extLst>
          </p:cNvPr>
          <p:cNvSpPr/>
          <p:nvPr/>
        </p:nvSpPr>
        <p:spPr>
          <a:xfrm flipH="1" flipV="1">
            <a:off x="16225193" y="285750"/>
            <a:ext cx="1840302" cy="1828800"/>
          </a:xfrm>
          <a:custGeom>
            <a:avLst/>
            <a:gdLst/>
            <a:ahLst/>
            <a:cxnLst/>
            <a:rect l="l" t="t" r="r" b="b"/>
            <a:pathLst>
              <a:path w="1840302" h="1828800">
                <a:moveTo>
                  <a:pt x="1840302" y="1828800"/>
                </a:moveTo>
                <a:lnTo>
                  <a:pt x="0" y="1828800"/>
                </a:lnTo>
                <a:lnTo>
                  <a:pt x="0" y="0"/>
                </a:lnTo>
                <a:lnTo>
                  <a:pt x="1840302" y="0"/>
                </a:lnTo>
                <a:lnTo>
                  <a:pt x="1840302" y="18288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6942DEB9-C400-927C-4A26-A1279D66487D}"/>
              </a:ext>
            </a:extLst>
          </p:cNvPr>
          <p:cNvSpPr/>
          <p:nvPr/>
        </p:nvSpPr>
        <p:spPr>
          <a:xfrm>
            <a:off x="223354" y="8168283"/>
            <a:ext cx="1840302" cy="1828800"/>
          </a:xfrm>
          <a:custGeom>
            <a:avLst/>
            <a:gdLst/>
            <a:ahLst/>
            <a:cxnLst/>
            <a:rect l="l" t="t" r="r" b="b"/>
            <a:pathLst>
              <a:path w="1840302" h="1828800">
                <a:moveTo>
                  <a:pt x="0" y="0"/>
                </a:moveTo>
                <a:lnTo>
                  <a:pt x="1840302" y="0"/>
                </a:lnTo>
                <a:lnTo>
                  <a:pt x="1840302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AutoShape 8">
            <a:extLst>
              <a:ext uri="{FF2B5EF4-FFF2-40B4-BE49-F238E27FC236}">
                <a16:creationId xmlns:a16="http://schemas.microsoft.com/office/drawing/2014/main" id="{C9529602-7184-3C8C-DEBD-40DE1CAFF416}"/>
              </a:ext>
            </a:extLst>
          </p:cNvPr>
          <p:cNvSpPr/>
          <p:nvPr/>
        </p:nvSpPr>
        <p:spPr>
          <a:xfrm flipV="1">
            <a:off x="2455333" y="390525"/>
            <a:ext cx="3030950" cy="19785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DF4E89E8-7BF1-5D7E-6F29-C5F2BED12A73}"/>
              </a:ext>
            </a:extLst>
          </p:cNvPr>
          <p:cNvSpPr/>
          <p:nvPr/>
        </p:nvSpPr>
        <p:spPr>
          <a:xfrm>
            <a:off x="5750049" y="285750"/>
            <a:ext cx="6787902" cy="394932"/>
          </a:xfrm>
          <a:custGeom>
            <a:avLst/>
            <a:gdLst/>
            <a:ahLst/>
            <a:cxnLst/>
            <a:rect l="l" t="t" r="r" b="b"/>
            <a:pathLst>
              <a:path w="6787902" h="394932">
                <a:moveTo>
                  <a:pt x="0" y="0"/>
                </a:moveTo>
                <a:lnTo>
                  <a:pt x="6787902" y="0"/>
                </a:lnTo>
                <a:lnTo>
                  <a:pt x="6787902" y="394932"/>
                </a:lnTo>
                <a:lnTo>
                  <a:pt x="0" y="3949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AutoShape 10">
            <a:extLst>
              <a:ext uri="{FF2B5EF4-FFF2-40B4-BE49-F238E27FC236}">
                <a16:creationId xmlns:a16="http://schemas.microsoft.com/office/drawing/2014/main" id="{3C0FF056-DD09-8641-F0DC-29692FECAC5A}"/>
              </a:ext>
            </a:extLst>
          </p:cNvPr>
          <p:cNvSpPr/>
          <p:nvPr/>
        </p:nvSpPr>
        <p:spPr>
          <a:xfrm flipV="1">
            <a:off x="12801717" y="419467"/>
            <a:ext cx="3030950" cy="19785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AutoShape 11">
            <a:extLst>
              <a:ext uri="{FF2B5EF4-FFF2-40B4-BE49-F238E27FC236}">
                <a16:creationId xmlns:a16="http://schemas.microsoft.com/office/drawing/2014/main" id="{72BC3C88-8A00-6D41-2D0C-B044E1693A9C}"/>
              </a:ext>
            </a:extLst>
          </p:cNvPr>
          <p:cNvSpPr/>
          <p:nvPr/>
        </p:nvSpPr>
        <p:spPr>
          <a:xfrm flipV="1">
            <a:off x="2455333" y="9847608"/>
            <a:ext cx="3030950" cy="19785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AutoShape 12">
            <a:extLst>
              <a:ext uri="{FF2B5EF4-FFF2-40B4-BE49-F238E27FC236}">
                <a16:creationId xmlns:a16="http://schemas.microsoft.com/office/drawing/2014/main" id="{133F5A50-C329-6DB5-9036-6713D93BDA52}"/>
              </a:ext>
            </a:extLst>
          </p:cNvPr>
          <p:cNvSpPr/>
          <p:nvPr/>
        </p:nvSpPr>
        <p:spPr>
          <a:xfrm flipV="1">
            <a:off x="12801717" y="9876550"/>
            <a:ext cx="3030950" cy="19785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D1520DE4-4414-5D69-A3EB-79D346CD506C}"/>
              </a:ext>
            </a:extLst>
          </p:cNvPr>
          <p:cNvSpPr/>
          <p:nvPr/>
        </p:nvSpPr>
        <p:spPr>
          <a:xfrm flipV="1">
            <a:off x="5750473" y="9602150"/>
            <a:ext cx="6787902" cy="394932"/>
          </a:xfrm>
          <a:custGeom>
            <a:avLst/>
            <a:gdLst/>
            <a:ahLst/>
            <a:cxnLst/>
            <a:rect l="l" t="t" r="r" b="b"/>
            <a:pathLst>
              <a:path w="6787902" h="394932">
                <a:moveTo>
                  <a:pt x="0" y="394933"/>
                </a:moveTo>
                <a:lnTo>
                  <a:pt x="6787902" y="394933"/>
                </a:lnTo>
                <a:lnTo>
                  <a:pt x="6787902" y="0"/>
                </a:lnTo>
                <a:lnTo>
                  <a:pt x="0" y="0"/>
                </a:lnTo>
                <a:lnTo>
                  <a:pt x="0" y="394933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AutoShape 14">
            <a:extLst>
              <a:ext uri="{FF2B5EF4-FFF2-40B4-BE49-F238E27FC236}">
                <a16:creationId xmlns:a16="http://schemas.microsoft.com/office/drawing/2014/main" id="{D752DB67-D924-495F-7599-9B5BE1613604}"/>
              </a:ext>
            </a:extLst>
          </p:cNvPr>
          <p:cNvSpPr/>
          <p:nvPr/>
        </p:nvSpPr>
        <p:spPr>
          <a:xfrm flipV="1">
            <a:off x="2455333" y="390525"/>
            <a:ext cx="3030950" cy="19785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5" name="AutoShape 15">
            <a:extLst>
              <a:ext uri="{FF2B5EF4-FFF2-40B4-BE49-F238E27FC236}">
                <a16:creationId xmlns:a16="http://schemas.microsoft.com/office/drawing/2014/main" id="{6A4555D7-1FED-196F-FFE2-925C6F9A0E21}"/>
              </a:ext>
            </a:extLst>
          </p:cNvPr>
          <p:cNvSpPr/>
          <p:nvPr/>
        </p:nvSpPr>
        <p:spPr>
          <a:xfrm flipV="1">
            <a:off x="2455333" y="390525"/>
            <a:ext cx="3030950" cy="19785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" name="AutoShape 16">
            <a:extLst>
              <a:ext uri="{FF2B5EF4-FFF2-40B4-BE49-F238E27FC236}">
                <a16:creationId xmlns:a16="http://schemas.microsoft.com/office/drawing/2014/main" id="{094B5FAE-F72F-86C1-B911-ABD177EEA9EA}"/>
              </a:ext>
            </a:extLst>
          </p:cNvPr>
          <p:cNvSpPr/>
          <p:nvPr/>
        </p:nvSpPr>
        <p:spPr>
          <a:xfrm>
            <a:off x="395026" y="2426481"/>
            <a:ext cx="0" cy="5434037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7" name="AutoShape 17">
            <a:extLst>
              <a:ext uri="{FF2B5EF4-FFF2-40B4-BE49-F238E27FC236}">
                <a16:creationId xmlns:a16="http://schemas.microsoft.com/office/drawing/2014/main" id="{350172F1-8697-046F-5A7D-F8C914ADF1CD}"/>
              </a:ext>
            </a:extLst>
          </p:cNvPr>
          <p:cNvSpPr/>
          <p:nvPr/>
        </p:nvSpPr>
        <p:spPr>
          <a:xfrm>
            <a:off x="17905788" y="2426481"/>
            <a:ext cx="0" cy="5434037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8ACF1002-49BB-CF49-6488-0DFB92A79064}"/>
              </a:ext>
            </a:extLst>
          </p:cNvPr>
          <p:cNvSpPr txBox="1"/>
          <p:nvPr/>
        </p:nvSpPr>
        <p:spPr>
          <a:xfrm>
            <a:off x="1143505" y="2857500"/>
            <a:ext cx="16001839" cy="4308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73843">
              <a:defRPr/>
            </a:pPr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publication of the test results in July</a:t>
            </a: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702468" indent="-428625">
              <a:buFont typeface="Arial" panose="020B0604020202020204" pitchFamily="34" charset="0"/>
              <a:buChar char="•"/>
              <a:defRPr/>
            </a:pPr>
            <a:endParaRPr lang="en-GB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28625" indent="-428625"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child awarded a scaled score of 100 is judged to have met the national standard.</a:t>
            </a:r>
          </a:p>
          <a:p>
            <a:pPr marL="428625" indent="-428625">
              <a:buFont typeface="Arial" panose="020B0604020202020204" pitchFamily="34" charset="0"/>
              <a:buChar char="•"/>
              <a:defRPr/>
            </a:pPr>
            <a:endParaRPr lang="en-GB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28625" indent="-428625"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If a child’s score is above 110, they are working beyond above the national standard.</a:t>
            </a:r>
          </a:p>
          <a:p>
            <a:pPr marL="428625" indent="-428625">
              <a:buFont typeface="Arial" panose="020B0604020202020204" pitchFamily="34" charset="0"/>
              <a:buChar char="•"/>
              <a:defRPr/>
            </a:pPr>
            <a:endParaRPr lang="en-GB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28625" indent="-428625"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child’s score is below 100, they are judged to have not yet met the national standard.</a:t>
            </a:r>
          </a:p>
          <a:p>
            <a:pPr marL="428625" indent="-428625">
              <a:buFont typeface="Arial" panose="020B0604020202020204" pitchFamily="34" charset="0"/>
              <a:buChar char="•"/>
              <a:defRPr/>
            </a:pPr>
            <a:endParaRPr lang="en-GB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12849" lvl="2" indent="-377824">
              <a:buFont typeface="Arial"/>
              <a:buChar char="•"/>
            </a:pPr>
            <a:endParaRPr lang="en-US" sz="2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5649" lvl="1" indent="-377824">
              <a:buFont typeface="Arial"/>
              <a:buChar char="•"/>
            </a:pPr>
            <a:endParaRPr lang="en-US" sz="2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AutoShape 2" descr="eyes clipart png 10 free Cliparts | Download images on Clipground 2021">
            <a:extLst>
              <a:ext uri="{FF2B5EF4-FFF2-40B4-BE49-F238E27FC236}">
                <a16:creationId xmlns:a16="http://schemas.microsoft.com/office/drawing/2014/main" id="{35D71C40-889F-DE00-BBD9-F0860D62681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312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AA9B2D-37A3-AD91-4E78-F1C5CC94EF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20448879-E701-AE53-C71A-CB18EEE3DD32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30" t="-9432" r="-902" b="-10347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0179AA55-BF9D-7B6D-274B-0A1E29AEEEAA}"/>
              </a:ext>
            </a:extLst>
          </p:cNvPr>
          <p:cNvSpPr txBox="1"/>
          <p:nvPr/>
        </p:nvSpPr>
        <p:spPr>
          <a:xfrm>
            <a:off x="1831312" y="1247775"/>
            <a:ext cx="14625376" cy="2943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399"/>
              </a:lnSpc>
              <a:spcBef>
                <a:spcPct val="0"/>
              </a:spcBef>
            </a:pPr>
            <a:r>
              <a:rPr lang="en-US" sz="9999" dirty="0">
                <a:solidFill>
                  <a:srgbClr val="FFFFFF"/>
                </a:solidFill>
                <a:latin typeface="Balsamiq Sans"/>
              </a:rPr>
              <a:t>Roughly how many marks is that?</a:t>
            </a: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BF7185D2-6984-F9D1-DD79-AF0476AEB034}"/>
              </a:ext>
            </a:extLst>
          </p:cNvPr>
          <p:cNvSpPr/>
          <p:nvPr/>
        </p:nvSpPr>
        <p:spPr>
          <a:xfrm flipH="1">
            <a:off x="16225193" y="8168283"/>
            <a:ext cx="1840302" cy="1828800"/>
          </a:xfrm>
          <a:custGeom>
            <a:avLst/>
            <a:gdLst/>
            <a:ahLst/>
            <a:cxnLst/>
            <a:rect l="l" t="t" r="r" b="b"/>
            <a:pathLst>
              <a:path w="1840302" h="1828800">
                <a:moveTo>
                  <a:pt x="1840302" y="0"/>
                </a:moveTo>
                <a:lnTo>
                  <a:pt x="0" y="0"/>
                </a:lnTo>
                <a:lnTo>
                  <a:pt x="0" y="1828800"/>
                </a:lnTo>
                <a:lnTo>
                  <a:pt x="1840302" y="1828800"/>
                </a:lnTo>
                <a:lnTo>
                  <a:pt x="1840302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1CAFDA05-0F90-5972-0CFD-FFA385C31120}"/>
              </a:ext>
            </a:extLst>
          </p:cNvPr>
          <p:cNvSpPr/>
          <p:nvPr/>
        </p:nvSpPr>
        <p:spPr>
          <a:xfrm flipV="1">
            <a:off x="223354" y="285750"/>
            <a:ext cx="1840302" cy="1828800"/>
          </a:xfrm>
          <a:custGeom>
            <a:avLst/>
            <a:gdLst/>
            <a:ahLst/>
            <a:cxnLst/>
            <a:rect l="l" t="t" r="r" b="b"/>
            <a:pathLst>
              <a:path w="1840302" h="1828800">
                <a:moveTo>
                  <a:pt x="0" y="1828800"/>
                </a:moveTo>
                <a:lnTo>
                  <a:pt x="1840302" y="1828800"/>
                </a:lnTo>
                <a:lnTo>
                  <a:pt x="1840302" y="0"/>
                </a:lnTo>
                <a:lnTo>
                  <a:pt x="0" y="0"/>
                </a:lnTo>
                <a:lnTo>
                  <a:pt x="0" y="18288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550E1F15-423F-CFA4-DF76-8AD654BA2F6D}"/>
              </a:ext>
            </a:extLst>
          </p:cNvPr>
          <p:cNvSpPr/>
          <p:nvPr/>
        </p:nvSpPr>
        <p:spPr>
          <a:xfrm flipH="1" flipV="1">
            <a:off x="16225193" y="285750"/>
            <a:ext cx="1840302" cy="1828800"/>
          </a:xfrm>
          <a:custGeom>
            <a:avLst/>
            <a:gdLst/>
            <a:ahLst/>
            <a:cxnLst/>
            <a:rect l="l" t="t" r="r" b="b"/>
            <a:pathLst>
              <a:path w="1840302" h="1828800">
                <a:moveTo>
                  <a:pt x="1840302" y="1828800"/>
                </a:moveTo>
                <a:lnTo>
                  <a:pt x="0" y="1828800"/>
                </a:lnTo>
                <a:lnTo>
                  <a:pt x="0" y="0"/>
                </a:lnTo>
                <a:lnTo>
                  <a:pt x="1840302" y="0"/>
                </a:lnTo>
                <a:lnTo>
                  <a:pt x="1840302" y="18288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D08532A0-C2EB-D9EF-7833-50A4E9B16EC0}"/>
              </a:ext>
            </a:extLst>
          </p:cNvPr>
          <p:cNvSpPr/>
          <p:nvPr/>
        </p:nvSpPr>
        <p:spPr>
          <a:xfrm>
            <a:off x="223354" y="8168283"/>
            <a:ext cx="1840302" cy="1828800"/>
          </a:xfrm>
          <a:custGeom>
            <a:avLst/>
            <a:gdLst/>
            <a:ahLst/>
            <a:cxnLst/>
            <a:rect l="l" t="t" r="r" b="b"/>
            <a:pathLst>
              <a:path w="1840302" h="1828800">
                <a:moveTo>
                  <a:pt x="0" y="0"/>
                </a:moveTo>
                <a:lnTo>
                  <a:pt x="1840302" y="0"/>
                </a:lnTo>
                <a:lnTo>
                  <a:pt x="1840302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AutoShape 8">
            <a:extLst>
              <a:ext uri="{FF2B5EF4-FFF2-40B4-BE49-F238E27FC236}">
                <a16:creationId xmlns:a16="http://schemas.microsoft.com/office/drawing/2014/main" id="{BA7A904D-43F1-2EF5-2CEE-B593DD12888C}"/>
              </a:ext>
            </a:extLst>
          </p:cNvPr>
          <p:cNvSpPr/>
          <p:nvPr/>
        </p:nvSpPr>
        <p:spPr>
          <a:xfrm flipV="1">
            <a:off x="2455333" y="390525"/>
            <a:ext cx="3030950" cy="19785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026BFE2E-064A-72DE-EE15-002E994E865A}"/>
              </a:ext>
            </a:extLst>
          </p:cNvPr>
          <p:cNvSpPr/>
          <p:nvPr/>
        </p:nvSpPr>
        <p:spPr>
          <a:xfrm>
            <a:off x="5750049" y="285750"/>
            <a:ext cx="6787902" cy="394932"/>
          </a:xfrm>
          <a:custGeom>
            <a:avLst/>
            <a:gdLst/>
            <a:ahLst/>
            <a:cxnLst/>
            <a:rect l="l" t="t" r="r" b="b"/>
            <a:pathLst>
              <a:path w="6787902" h="394932">
                <a:moveTo>
                  <a:pt x="0" y="0"/>
                </a:moveTo>
                <a:lnTo>
                  <a:pt x="6787902" y="0"/>
                </a:lnTo>
                <a:lnTo>
                  <a:pt x="6787902" y="394932"/>
                </a:lnTo>
                <a:lnTo>
                  <a:pt x="0" y="3949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AutoShape 10">
            <a:extLst>
              <a:ext uri="{FF2B5EF4-FFF2-40B4-BE49-F238E27FC236}">
                <a16:creationId xmlns:a16="http://schemas.microsoft.com/office/drawing/2014/main" id="{71C9B651-B64B-C5CC-BF8E-7ED6F433BA4E}"/>
              </a:ext>
            </a:extLst>
          </p:cNvPr>
          <p:cNvSpPr/>
          <p:nvPr/>
        </p:nvSpPr>
        <p:spPr>
          <a:xfrm flipV="1">
            <a:off x="12801717" y="419467"/>
            <a:ext cx="3030950" cy="19785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AutoShape 11">
            <a:extLst>
              <a:ext uri="{FF2B5EF4-FFF2-40B4-BE49-F238E27FC236}">
                <a16:creationId xmlns:a16="http://schemas.microsoft.com/office/drawing/2014/main" id="{88327561-A303-61CA-FA3B-932E29BD898F}"/>
              </a:ext>
            </a:extLst>
          </p:cNvPr>
          <p:cNvSpPr/>
          <p:nvPr/>
        </p:nvSpPr>
        <p:spPr>
          <a:xfrm flipV="1">
            <a:off x="2455333" y="9847608"/>
            <a:ext cx="3030950" cy="19785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AutoShape 12">
            <a:extLst>
              <a:ext uri="{FF2B5EF4-FFF2-40B4-BE49-F238E27FC236}">
                <a16:creationId xmlns:a16="http://schemas.microsoft.com/office/drawing/2014/main" id="{8764EC07-0775-0F78-F652-21AC6717EC7A}"/>
              </a:ext>
            </a:extLst>
          </p:cNvPr>
          <p:cNvSpPr/>
          <p:nvPr/>
        </p:nvSpPr>
        <p:spPr>
          <a:xfrm flipV="1">
            <a:off x="12801717" y="9876550"/>
            <a:ext cx="3030950" cy="19785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360CECCF-345B-40BC-8CE5-9DC85C1D1F03}"/>
              </a:ext>
            </a:extLst>
          </p:cNvPr>
          <p:cNvSpPr/>
          <p:nvPr/>
        </p:nvSpPr>
        <p:spPr>
          <a:xfrm flipV="1">
            <a:off x="5750473" y="9602150"/>
            <a:ext cx="6787902" cy="394932"/>
          </a:xfrm>
          <a:custGeom>
            <a:avLst/>
            <a:gdLst/>
            <a:ahLst/>
            <a:cxnLst/>
            <a:rect l="l" t="t" r="r" b="b"/>
            <a:pathLst>
              <a:path w="6787902" h="394932">
                <a:moveTo>
                  <a:pt x="0" y="394933"/>
                </a:moveTo>
                <a:lnTo>
                  <a:pt x="6787902" y="394933"/>
                </a:lnTo>
                <a:lnTo>
                  <a:pt x="6787902" y="0"/>
                </a:lnTo>
                <a:lnTo>
                  <a:pt x="0" y="0"/>
                </a:lnTo>
                <a:lnTo>
                  <a:pt x="0" y="394933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AutoShape 14">
            <a:extLst>
              <a:ext uri="{FF2B5EF4-FFF2-40B4-BE49-F238E27FC236}">
                <a16:creationId xmlns:a16="http://schemas.microsoft.com/office/drawing/2014/main" id="{02DEC794-A8AE-A03E-6180-727BD6206494}"/>
              </a:ext>
            </a:extLst>
          </p:cNvPr>
          <p:cNvSpPr/>
          <p:nvPr/>
        </p:nvSpPr>
        <p:spPr>
          <a:xfrm flipV="1">
            <a:off x="2455333" y="390525"/>
            <a:ext cx="3030950" cy="19785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5" name="AutoShape 15">
            <a:extLst>
              <a:ext uri="{FF2B5EF4-FFF2-40B4-BE49-F238E27FC236}">
                <a16:creationId xmlns:a16="http://schemas.microsoft.com/office/drawing/2014/main" id="{CBC5A911-F26B-AB3C-98EE-BC107C66F661}"/>
              </a:ext>
            </a:extLst>
          </p:cNvPr>
          <p:cNvSpPr/>
          <p:nvPr/>
        </p:nvSpPr>
        <p:spPr>
          <a:xfrm flipV="1">
            <a:off x="2455333" y="390525"/>
            <a:ext cx="3030950" cy="19785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" name="AutoShape 16">
            <a:extLst>
              <a:ext uri="{FF2B5EF4-FFF2-40B4-BE49-F238E27FC236}">
                <a16:creationId xmlns:a16="http://schemas.microsoft.com/office/drawing/2014/main" id="{6C9F260D-12CB-ACE8-1902-745518EC20A4}"/>
              </a:ext>
            </a:extLst>
          </p:cNvPr>
          <p:cNvSpPr/>
          <p:nvPr/>
        </p:nvSpPr>
        <p:spPr>
          <a:xfrm>
            <a:off x="395026" y="2426481"/>
            <a:ext cx="0" cy="5434037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7" name="AutoShape 17">
            <a:extLst>
              <a:ext uri="{FF2B5EF4-FFF2-40B4-BE49-F238E27FC236}">
                <a16:creationId xmlns:a16="http://schemas.microsoft.com/office/drawing/2014/main" id="{A239FE02-70F2-55BD-198C-2D614A7C0FCF}"/>
              </a:ext>
            </a:extLst>
          </p:cNvPr>
          <p:cNvSpPr/>
          <p:nvPr/>
        </p:nvSpPr>
        <p:spPr>
          <a:xfrm>
            <a:off x="17905788" y="2426481"/>
            <a:ext cx="0" cy="5434037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9" name="AutoShape 2" descr="eyes clipart png 10 free Cliparts | Download images on Clipground 2021">
            <a:extLst>
              <a:ext uri="{FF2B5EF4-FFF2-40B4-BE49-F238E27FC236}">
                <a16:creationId xmlns:a16="http://schemas.microsoft.com/office/drawing/2014/main" id="{32FCA482-69AE-CDA1-0D40-02F5360C0B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C7D40F10-51B4-941C-1400-4B1E72C8B6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0004211"/>
              </p:ext>
            </p:extLst>
          </p:nvPr>
        </p:nvGraphicFramePr>
        <p:xfrm>
          <a:off x="3048000" y="6423660"/>
          <a:ext cx="12192000" cy="146304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145019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77770715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39915804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Grammar, Punctuation and Spelling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Maths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3375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 out of 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 out of 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 out of 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6120973"/>
                  </a:ext>
                </a:extLst>
              </a:tr>
            </a:tbl>
          </a:graphicData>
        </a:graphic>
      </p:graphicFrame>
      <p:sp>
        <p:nvSpPr>
          <p:cNvPr id="22" name="TextBox 18">
            <a:extLst>
              <a:ext uri="{FF2B5EF4-FFF2-40B4-BE49-F238E27FC236}">
                <a16:creationId xmlns:a16="http://schemas.microsoft.com/office/drawing/2014/main" id="{CAF28B1D-36C5-EEA5-3294-0365D0082009}"/>
              </a:ext>
            </a:extLst>
          </p:cNvPr>
          <p:cNvSpPr txBox="1"/>
          <p:nvPr/>
        </p:nvSpPr>
        <p:spPr>
          <a:xfrm>
            <a:off x="1143505" y="4315004"/>
            <a:ext cx="16001839" cy="2154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02468" indent="-428625"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Conversion tables change every year, so an exact threshold is not available.</a:t>
            </a:r>
          </a:p>
          <a:p>
            <a:pPr marL="702468" indent="-428625">
              <a:buFont typeface="Arial" panose="020B0604020202020204" pitchFamily="34" charset="0"/>
              <a:buChar char="•"/>
              <a:defRPr/>
            </a:pPr>
            <a:endParaRPr lang="en-GB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02468" indent="-428625"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However, past results have always been around the following:</a:t>
            </a:r>
            <a:endParaRPr lang="en-US" sz="2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12849" lvl="2" indent="-377824">
              <a:buFont typeface="Arial"/>
              <a:buChar char="•"/>
            </a:pPr>
            <a:endParaRPr lang="en-US" sz="2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5649" lvl="1" indent="-377824">
              <a:buFont typeface="Arial"/>
              <a:buChar char="•"/>
            </a:pPr>
            <a:endParaRPr lang="en-US" sz="2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882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447F66-1E4A-680A-A416-0870636FFF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BD4E7067-80D2-AF44-3668-0F05994C92FC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30" t="-9432" r="-902" b="-10347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AE98ACCF-61F6-DABE-C64D-E909726BBA58}"/>
              </a:ext>
            </a:extLst>
          </p:cNvPr>
          <p:cNvSpPr txBox="1"/>
          <p:nvPr/>
        </p:nvSpPr>
        <p:spPr>
          <a:xfrm>
            <a:off x="1831312" y="1247775"/>
            <a:ext cx="14625376" cy="2943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399"/>
              </a:lnSpc>
              <a:spcBef>
                <a:spcPct val="0"/>
              </a:spcBef>
            </a:pPr>
            <a:r>
              <a:rPr lang="en-US" sz="9999" dirty="0">
                <a:solidFill>
                  <a:srgbClr val="FFFFFF"/>
                </a:solidFill>
                <a:latin typeface="Balsamiq Sans"/>
              </a:rPr>
              <a:t>When do I find out about my child’s results?</a:t>
            </a: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086F1BF1-E9C2-FB3E-D601-05AB2FEA7A8D}"/>
              </a:ext>
            </a:extLst>
          </p:cNvPr>
          <p:cNvSpPr/>
          <p:nvPr/>
        </p:nvSpPr>
        <p:spPr>
          <a:xfrm flipH="1">
            <a:off x="16225193" y="8168283"/>
            <a:ext cx="1840302" cy="1828800"/>
          </a:xfrm>
          <a:custGeom>
            <a:avLst/>
            <a:gdLst/>
            <a:ahLst/>
            <a:cxnLst/>
            <a:rect l="l" t="t" r="r" b="b"/>
            <a:pathLst>
              <a:path w="1840302" h="1828800">
                <a:moveTo>
                  <a:pt x="1840302" y="0"/>
                </a:moveTo>
                <a:lnTo>
                  <a:pt x="0" y="0"/>
                </a:lnTo>
                <a:lnTo>
                  <a:pt x="0" y="1828800"/>
                </a:lnTo>
                <a:lnTo>
                  <a:pt x="1840302" y="1828800"/>
                </a:lnTo>
                <a:lnTo>
                  <a:pt x="1840302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1F4BA86D-4601-BD22-F359-EE8C6432FFD5}"/>
              </a:ext>
            </a:extLst>
          </p:cNvPr>
          <p:cNvSpPr/>
          <p:nvPr/>
        </p:nvSpPr>
        <p:spPr>
          <a:xfrm flipV="1">
            <a:off x="223354" y="285750"/>
            <a:ext cx="1840302" cy="1828800"/>
          </a:xfrm>
          <a:custGeom>
            <a:avLst/>
            <a:gdLst/>
            <a:ahLst/>
            <a:cxnLst/>
            <a:rect l="l" t="t" r="r" b="b"/>
            <a:pathLst>
              <a:path w="1840302" h="1828800">
                <a:moveTo>
                  <a:pt x="0" y="1828800"/>
                </a:moveTo>
                <a:lnTo>
                  <a:pt x="1840302" y="1828800"/>
                </a:lnTo>
                <a:lnTo>
                  <a:pt x="1840302" y="0"/>
                </a:lnTo>
                <a:lnTo>
                  <a:pt x="0" y="0"/>
                </a:lnTo>
                <a:lnTo>
                  <a:pt x="0" y="18288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A921F004-1BE3-EF94-D981-2AF4A7ADADBD}"/>
              </a:ext>
            </a:extLst>
          </p:cNvPr>
          <p:cNvSpPr/>
          <p:nvPr/>
        </p:nvSpPr>
        <p:spPr>
          <a:xfrm flipH="1" flipV="1">
            <a:off x="16225193" y="285750"/>
            <a:ext cx="1840302" cy="1828800"/>
          </a:xfrm>
          <a:custGeom>
            <a:avLst/>
            <a:gdLst/>
            <a:ahLst/>
            <a:cxnLst/>
            <a:rect l="l" t="t" r="r" b="b"/>
            <a:pathLst>
              <a:path w="1840302" h="1828800">
                <a:moveTo>
                  <a:pt x="1840302" y="1828800"/>
                </a:moveTo>
                <a:lnTo>
                  <a:pt x="0" y="1828800"/>
                </a:lnTo>
                <a:lnTo>
                  <a:pt x="0" y="0"/>
                </a:lnTo>
                <a:lnTo>
                  <a:pt x="1840302" y="0"/>
                </a:lnTo>
                <a:lnTo>
                  <a:pt x="1840302" y="18288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9B23188E-2288-7DB0-8A6D-08400AADA6D6}"/>
              </a:ext>
            </a:extLst>
          </p:cNvPr>
          <p:cNvSpPr/>
          <p:nvPr/>
        </p:nvSpPr>
        <p:spPr>
          <a:xfrm>
            <a:off x="223354" y="8168283"/>
            <a:ext cx="1840302" cy="1828800"/>
          </a:xfrm>
          <a:custGeom>
            <a:avLst/>
            <a:gdLst/>
            <a:ahLst/>
            <a:cxnLst/>
            <a:rect l="l" t="t" r="r" b="b"/>
            <a:pathLst>
              <a:path w="1840302" h="1828800">
                <a:moveTo>
                  <a:pt x="0" y="0"/>
                </a:moveTo>
                <a:lnTo>
                  <a:pt x="1840302" y="0"/>
                </a:lnTo>
                <a:lnTo>
                  <a:pt x="1840302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AutoShape 8">
            <a:extLst>
              <a:ext uri="{FF2B5EF4-FFF2-40B4-BE49-F238E27FC236}">
                <a16:creationId xmlns:a16="http://schemas.microsoft.com/office/drawing/2014/main" id="{6422A3B5-5908-0D5F-43E8-083B4472F787}"/>
              </a:ext>
            </a:extLst>
          </p:cNvPr>
          <p:cNvSpPr/>
          <p:nvPr/>
        </p:nvSpPr>
        <p:spPr>
          <a:xfrm flipV="1">
            <a:off x="2455333" y="390525"/>
            <a:ext cx="3030950" cy="19785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32D86932-E216-1DE9-A160-752F1A6B5750}"/>
              </a:ext>
            </a:extLst>
          </p:cNvPr>
          <p:cNvSpPr/>
          <p:nvPr/>
        </p:nvSpPr>
        <p:spPr>
          <a:xfrm>
            <a:off x="5750049" y="285750"/>
            <a:ext cx="6787902" cy="394932"/>
          </a:xfrm>
          <a:custGeom>
            <a:avLst/>
            <a:gdLst/>
            <a:ahLst/>
            <a:cxnLst/>
            <a:rect l="l" t="t" r="r" b="b"/>
            <a:pathLst>
              <a:path w="6787902" h="394932">
                <a:moveTo>
                  <a:pt x="0" y="0"/>
                </a:moveTo>
                <a:lnTo>
                  <a:pt x="6787902" y="0"/>
                </a:lnTo>
                <a:lnTo>
                  <a:pt x="6787902" y="394932"/>
                </a:lnTo>
                <a:lnTo>
                  <a:pt x="0" y="3949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AutoShape 10">
            <a:extLst>
              <a:ext uri="{FF2B5EF4-FFF2-40B4-BE49-F238E27FC236}">
                <a16:creationId xmlns:a16="http://schemas.microsoft.com/office/drawing/2014/main" id="{BAFF29B4-38A8-D3E2-A6BB-7BBBFF150BF0}"/>
              </a:ext>
            </a:extLst>
          </p:cNvPr>
          <p:cNvSpPr/>
          <p:nvPr/>
        </p:nvSpPr>
        <p:spPr>
          <a:xfrm flipV="1">
            <a:off x="12801717" y="419467"/>
            <a:ext cx="3030950" cy="19785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AutoShape 11">
            <a:extLst>
              <a:ext uri="{FF2B5EF4-FFF2-40B4-BE49-F238E27FC236}">
                <a16:creationId xmlns:a16="http://schemas.microsoft.com/office/drawing/2014/main" id="{96D579AB-394A-A6BF-FA65-9FF24ADEB636}"/>
              </a:ext>
            </a:extLst>
          </p:cNvPr>
          <p:cNvSpPr/>
          <p:nvPr/>
        </p:nvSpPr>
        <p:spPr>
          <a:xfrm flipV="1">
            <a:off x="2455333" y="9847608"/>
            <a:ext cx="3030950" cy="19785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AutoShape 12">
            <a:extLst>
              <a:ext uri="{FF2B5EF4-FFF2-40B4-BE49-F238E27FC236}">
                <a16:creationId xmlns:a16="http://schemas.microsoft.com/office/drawing/2014/main" id="{12ADA3D1-0D10-F3F3-ACF9-9F2CEE1D8FCF}"/>
              </a:ext>
            </a:extLst>
          </p:cNvPr>
          <p:cNvSpPr/>
          <p:nvPr/>
        </p:nvSpPr>
        <p:spPr>
          <a:xfrm flipV="1">
            <a:off x="12801717" y="9876550"/>
            <a:ext cx="3030950" cy="19785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23137450-F77B-F82E-7E75-4E0935386CB0}"/>
              </a:ext>
            </a:extLst>
          </p:cNvPr>
          <p:cNvSpPr/>
          <p:nvPr/>
        </p:nvSpPr>
        <p:spPr>
          <a:xfrm flipV="1">
            <a:off x="5750473" y="9602150"/>
            <a:ext cx="6787902" cy="394932"/>
          </a:xfrm>
          <a:custGeom>
            <a:avLst/>
            <a:gdLst/>
            <a:ahLst/>
            <a:cxnLst/>
            <a:rect l="l" t="t" r="r" b="b"/>
            <a:pathLst>
              <a:path w="6787902" h="394932">
                <a:moveTo>
                  <a:pt x="0" y="394933"/>
                </a:moveTo>
                <a:lnTo>
                  <a:pt x="6787902" y="394933"/>
                </a:lnTo>
                <a:lnTo>
                  <a:pt x="6787902" y="0"/>
                </a:lnTo>
                <a:lnTo>
                  <a:pt x="0" y="0"/>
                </a:lnTo>
                <a:lnTo>
                  <a:pt x="0" y="394933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AutoShape 14">
            <a:extLst>
              <a:ext uri="{FF2B5EF4-FFF2-40B4-BE49-F238E27FC236}">
                <a16:creationId xmlns:a16="http://schemas.microsoft.com/office/drawing/2014/main" id="{D59B5979-A114-8A88-7FA1-E007FF0661F8}"/>
              </a:ext>
            </a:extLst>
          </p:cNvPr>
          <p:cNvSpPr/>
          <p:nvPr/>
        </p:nvSpPr>
        <p:spPr>
          <a:xfrm flipV="1">
            <a:off x="2455333" y="390525"/>
            <a:ext cx="3030950" cy="19785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5" name="AutoShape 15">
            <a:extLst>
              <a:ext uri="{FF2B5EF4-FFF2-40B4-BE49-F238E27FC236}">
                <a16:creationId xmlns:a16="http://schemas.microsoft.com/office/drawing/2014/main" id="{D27638EC-F75C-531B-E204-3FEBE4A02306}"/>
              </a:ext>
            </a:extLst>
          </p:cNvPr>
          <p:cNvSpPr/>
          <p:nvPr/>
        </p:nvSpPr>
        <p:spPr>
          <a:xfrm flipV="1">
            <a:off x="2455333" y="390525"/>
            <a:ext cx="3030950" cy="19785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" name="AutoShape 16">
            <a:extLst>
              <a:ext uri="{FF2B5EF4-FFF2-40B4-BE49-F238E27FC236}">
                <a16:creationId xmlns:a16="http://schemas.microsoft.com/office/drawing/2014/main" id="{188E1718-5E35-6A7D-1AB7-808EA250BC3F}"/>
              </a:ext>
            </a:extLst>
          </p:cNvPr>
          <p:cNvSpPr/>
          <p:nvPr/>
        </p:nvSpPr>
        <p:spPr>
          <a:xfrm>
            <a:off x="395026" y="2426481"/>
            <a:ext cx="0" cy="5434037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7" name="AutoShape 17">
            <a:extLst>
              <a:ext uri="{FF2B5EF4-FFF2-40B4-BE49-F238E27FC236}">
                <a16:creationId xmlns:a16="http://schemas.microsoft.com/office/drawing/2014/main" id="{BF9DD576-C3B0-A89E-6209-A6D33DC2BCAE}"/>
              </a:ext>
            </a:extLst>
          </p:cNvPr>
          <p:cNvSpPr/>
          <p:nvPr/>
        </p:nvSpPr>
        <p:spPr>
          <a:xfrm>
            <a:off x="17905788" y="2426481"/>
            <a:ext cx="0" cy="5434037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9" name="AutoShape 2" descr="eyes clipart png 10 free Cliparts | Download images on Clipground 2021">
            <a:extLst>
              <a:ext uri="{FF2B5EF4-FFF2-40B4-BE49-F238E27FC236}">
                <a16:creationId xmlns:a16="http://schemas.microsoft.com/office/drawing/2014/main" id="{BCBE938E-D444-E414-3D65-F6E2FC2283C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TextBox 18">
            <a:extLst>
              <a:ext uri="{FF2B5EF4-FFF2-40B4-BE49-F238E27FC236}">
                <a16:creationId xmlns:a16="http://schemas.microsoft.com/office/drawing/2014/main" id="{FC08068E-506D-3C50-E7B2-F1224EE45195}"/>
              </a:ext>
            </a:extLst>
          </p:cNvPr>
          <p:cNvSpPr txBox="1"/>
          <p:nvPr/>
        </p:nvSpPr>
        <p:spPr>
          <a:xfrm>
            <a:off x="1143506" y="4315004"/>
            <a:ext cx="7390894" cy="34470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02468" indent="-428625"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Schools can view the test results online on Tuesday 8th July.</a:t>
            </a:r>
          </a:p>
          <a:p>
            <a:pPr marL="273843">
              <a:defRPr/>
            </a:pPr>
            <a:endParaRPr lang="en-GB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02468" indent="-428625"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share results with the children as soon as we have them.</a:t>
            </a:r>
          </a:p>
          <a:p>
            <a:pPr marL="273843">
              <a:defRPr/>
            </a:pPr>
            <a:endParaRPr lang="en-GB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02468" indent="-428625"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also send the results home with your child’s end-of-year reports.</a:t>
            </a:r>
            <a:endParaRPr lang="en-US" sz="2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Premium Vector | July Hand drawn lettering month name Hand written month  May for calendar monthly logo">
            <a:extLst>
              <a:ext uri="{FF2B5EF4-FFF2-40B4-BE49-F238E27FC236}">
                <a16:creationId xmlns:a16="http://schemas.microsoft.com/office/drawing/2014/main" id="{BC1975F9-771B-BF5B-5313-CA7C018CC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2088" y="4385486"/>
            <a:ext cx="7726535" cy="482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5480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EW Phonics Template">
  <a:themeElements>
    <a:clrScheme name="Custom 4">
      <a:dk1>
        <a:srgbClr val="2D2D2D"/>
      </a:dk1>
      <a:lt1>
        <a:sysClr val="window" lastClr="FFFFFF"/>
      </a:lt1>
      <a:dk2>
        <a:srgbClr val="5A5A5A"/>
      </a:dk2>
      <a:lt2>
        <a:srgbClr val="EEECE1"/>
      </a:lt2>
      <a:accent1>
        <a:srgbClr val="FFC000"/>
      </a:accent1>
      <a:accent2>
        <a:srgbClr val="FFD200"/>
      </a:accent2>
      <a:accent3>
        <a:srgbClr val="CF9C00"/>
      </a:accent3>
      <a:accent4>
        <a:srgbClr val="A0A0A0"/>
      </a:accent4>
      <a:accent5>
        <a:srgbClr val="787878"/>
      </a:accent5>
      <a:accent6>
        <a:srgbClr val="5A5A5A"/>
      </a:accent6>
      <a:hlink>
        <a:srgbClr val="CF9C00"/>
      </a:hlink>
      <a:folHlink>
        <a:srgbClr val="787878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35d7a37-907c-4d13-b4e7-1b2c57e07583" xsi:nil="true"/>
    <lcf76f155ced4ddcb4097134ff3c332f xmlns="d36f68a5-30f3-4b31-954f-3a40ff08e79e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50C3833360AA47A2E10ED930F094EE" ma:contentTypeVersion="12" ma:contentTypeDescription="Create a new document." ma:contentTypeScope="" ma:versionID="0e44c24b7a0b17f030ec2032eb5718b8">
  <xsd:schema xmlns:xsd="http://www.w3.org/2001/XMLSchema" xmlns:xs="http://www.w3.org/2001/XMLSchema" xmlns:p="http://schemas.microsoft.com/office/2006/metadata/properties" xmlns:ns2="d36f68a5-30f3-4b31-954f-3a40ff08e79e" xmlns:ns3="135d7a37-907c-4d13-b4e7-1b2c57e07583" targetNamespace="http://schemas.microsoft.com/office/2006/metadata/properties" ma:root="true" ma:fieldsID="5d53c1c10bc071d47a360e84b8a3673f" ns2:_="" ns3:_="">
    <xsd:import namespace="d36f68a5-30f3-4b31-954f-3a40ff08e79e"/>
    <xsd:import namespace="135d7a37-907c-4d13-b4e7-1b2c57e075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6f68a5-30f3-4b31-954f-3a40ff08e7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41d02903-b2f6-4487-a9c0-07fc2e5845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5d7a37-907c-4d13-b4e7-1b2c57e07583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f4a6561f-1dba-4c52-9e22-ad00311a6ba0}" ma:internalName="TaxCatchAll" ma:showField="CatchAllData" ma:web="135d7a37-907c-4d13-b4e7-1b2c57e075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5E47326-6E0C-42B8-A8CE-0F4182FF040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0BD7847-3C37-4E1F-8128-4A92FBDC4632}">
  <ds:schemaRefs>
    <ds:schemaRef ds:uri="http://schemas.microsoft.com/office/2006/metadata/properties"/>
    <ds:schemaRef ds:uri="http://schemas.microsoft.com/office/infopath/2007/PartnerControls"/>
    <ds:schemaRef ds:uri="fb7c8e0c-5308-4275-843e-06a08933dab6"/>
  </ds:schemaRefs>
</ds:datastoreItem>
</file>

<file path=customXml/itemProps3.xml><?xml version="1.0" encoding="utf-8"?>
<ds:datastoreItem xmlns:ds="http://schemas.openxmlformats.org/officeDocument/2006/customXml" ds:itemID="{C1F63257-3796-42C7-8C99-0A7A71C85867}"/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1169</Words>
  <Application>Microsoft Macintosh PowerPoint</Application>
  <PresentationFormat>Custom</PresentationFormat>
  <Paragraphs>163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Garamond</vt:lpstr>
      <vt:lpstr>Arial</vt:lpstr>
      <vt:lpstr>Balsamiq Sans</vt:lpstr>
      <vt:lpstr>Calibri</vt:lpstr>
      <vt:lpstr>BPreplay</vt:lpstr>
      <vt:lpstr>Office Theme</vt:lpstr>
      <vt:lpstr>NEW Phonics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Literacy Working Wall A3 banner (Presentation (16:9))</dc:title>
  <cp:lastModifiedBy>Amy Boardman</cp:lastModifiedBy>
  <cp:revision>17</cp:revision>
  <dcterms:created xsi:type="dcterms:W3CDTF">2006-08-16T00:00:00Z</dcterms:created>
  <dcterms:modified xsi:type="dcterms:W3CDTF">2025-01-20T07:46:26Z</dcterms:modified>
  <dc:identifier>DAFuhL6IWr4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0x010100A050C3833360AA47A2E10ED930F094EE</vt:lpwstr>
  </property>
</Properties>
</file>