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22"/>
  </p:notesMasterIdLst>
  <p:sldIdLst>
    <p:sldId id="256" r:id="rId6"/>
    <p:sldId id="257" r:id="rId7"/>
    <p:sldId id="1035" r:id="rId8"/>
    <p:sldId id="1029" r:id="rId9"/>
    <p:sldId id="1030" r:id="rId10"/>
    <p:sldId id="1031" r:id="rId11"/>
    <p:sldId id="775" r:id="rId12"/>
    <p:sldId id="1032" r:id="rId13"/>
    <p:sldId id="1020" r:id="rId14"/>
    <p:sldId id="1019" r:id="rId15"/>
    <p:sldId id="1033" r:id="rId16"/>
    <p:sldId id="1022" r:id="rId17"/>
    <p:sldId id="1021" r:id="rId18"/>
    <p:sldId id="1034" r:id="rId19"/>
    <p:sldId id="1036" r:id="rId20"/>
    <p:sldId id="269" r:id="rId21"/>
  </p:sldIdLst>
  <p:sldSz cx="18288000" cy="10287000"/>
  <p:notesSz cx="6858000" cy="9144000"/>
  <p:embeddedFontLst>
    <p:embeddedFont>
      <p:font typeface="Balsamiq Sans" panose="020B0604020202020204" charset="0"/>
      <p:regular r:id="rId23"/>
    </p:embeddedFont>
    <p:embeddedFont>
      <p:font typeface="Garamond" panose="02020404030301010803" pitchFamily="18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6C935-B933-C8A7-DECB-02C88FF8CBF7}" v="9" dt="2025-01-22T20:56:43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09" autoAdjust="0"/>
  </p:normalViewPr>
  <p:slideViewPr>
    <p:cSldViewPr>
      <p:cViewPr varScale="1">
        <p:scale>
          <a:sx n="69" d="100"/>
          <a:sy n="69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Milman" userId="S::lisa.milman@parkhillprimary.co.uk::956c6e8c-e016-4278-bc53-742f0efb8e35" providerId="AD" clId="Web-{5486C935-B933-C8A7-DECB-02C88FF8CBF7}"/>
    <pc:docChg chg="modSld">
      <pc:chgData name="Lisa Milman" userId="S::lisa.milman@parkhillprimary.co.uk::956c6e8c-e016-4278-bc53-742f0efb8e35" providerId="AD" clId="Web-{5486C935-B933-C8A7-DECB-02C88FF8CBF7}" dt="2025-01-22T20:56:41.753" v="3" actId="20577"/>
      <pc:docMkLst>
        <pc:docMk/>
      </pc:docMkLst>
      <pc:sldChg chg="modSp">
        <pc:chgData name="Lisa Milman" userId="S::lisa.milman@parkhillprimary.co.uk::956c6e8c-e016-4278-bc53-742f0efb8e35" providerId="AD" clId="Web-{5486C935-B933-C8A7-DECB-02C88FF8CBF7}" dt="2025-01-22T20:56:41.753" v="3" actId="20577"/>
        <pc:sldMkLst>
          <pc:docMk/>
          <pc:sldMk cId="1279660484" sldId="1036"/>
        </pc:sldMkLst>
        <pc:spChg chg="mod">
          <ac:chgData name="Lisa Milman" userId="S::lisa.milman@parkhillprimary.co.uk::956c6e8c-e016-4278-bc53-742f0efb8e35" providerId="AD" clId="Web-{5486C935-B933-C8A7-DECB-02C88FF8CBF7}" dt="2025-01-22T20:56:41.753" v="3" actId="20577"/>
          <ac:spMkLst>
            <pc:docMk/>
            <pc:sldMk cId="1279660484" sldId="1036"/>
            <ac:spMk id="18" creationId="{66E7E966-6800-AB25-3EA8-14679065E117}"/>
          </ac:spMkLst>
        </pc:spChg>
      </pc:sldChg>
    </pc:docChg>
  </pc:docChgLst>
  <pc:docChgLst>
    <pc:chgData name="A Boardman" userId="S::amy.boardman@parkhillprimary.co.uk::bcfb87bc-7904-4a29-ae22-fc2d3e91639a" providerId="AD" clId="Web-{93F207B7-885A-E874-1867-40632EEE0DDD}"/>
    <pc:docChg chg="modSld">
      <pc:chgData name="A Boardman" userId="S::amy.boardman@parkhillprimary.co.uk::bcfb87bc-7904-4a29-ae22-fc2d3e91639a" providerId="AD" clId="Web-{93F207B7-885A-E874-1867-40632EEE0DDD}" dt="2023-09-19T08:25:44.590" v="17" actId="14100"/>
      <pc:docMkLst>
        <pc:docMk/>
      </pc:docMkLst>
      <pc:sldChg chg="modSp">
        <pc:chgData name="A Boardman" userId="S::amy.boardman@parkhillprimary.co.uk::bcfb87bc-7904-4a29-ae22-fc2d3e91639a" providerId="AD" clId="Web-{93F207B7-885A-E874-1867-40632EEE0DDD}" dt="2023-09-19T08:25:44.590" v="17" actId="14100"/>
        <pc:sldMkLst>
          <pc:docMk/>
          <pc:sldMk cId="0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DB9A-98F1-4D61-A096-F02731B4A213}" type="datetimeFigureOut">
              <a:rPr lang="en-GB" smtClean="0"/>
              <a:t>22/01/2025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94E0-475C-4AF3-BEFD-FC5BC77EB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52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Arial" charset="0"/>
              </a:rPr>
              <a:t>Copyright Ruth Miskin Literacy</a:t>
            </a:r>
          </a:p>
        </p:txBody>
      </p:sp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493771-02BD-46DE-BA36-AA48EE88E1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Arial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76225" y="744538"/>
            <a:ext cx="4189413" cy="23574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648" y="3167564"/>
            <a:ext cx="5122230" cy="601457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Children learn all of the sounds on this chart. </a:t>
            </a:r>
          </a:p>
          <a:p>
            <a:pPr eaLnBrk="1" hangingPunct="1">
              <a:spcBef>
                <a:spcPct val="0"/>
              </a:spcBef>
            </a:pPr>
            <a:endParaRPr lang="en-US" altLang="ja-JP" sz="1100" dirty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ja-JP" sz="1100" dirty="0">
                <a:latin typeface="Arial" pitchFamily="34" charset="0"/>
                <a:cs typeface="Arial" pitchFamily="34" charset="0"/>
              </a:rPr>
              <a:t>Once they know all of these sounds, they will be able to read any unfamiliar word.</a:t>
            </a:r>
          </a:p>
          <a:p>
            <a:pPr eaLnBrk="1" hangingPunct="1">
              <a:spcBef>
                <a:spcPct val="0"/>
              </a:spcBef>
            </a:pPr>
            <a:endParaRPr lang="en-US" altLang="ja-JP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0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teach children to words using the routine ‘Special Friends’, ‘Fred Talk’, read the word’.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spot the ‘Special Friends’ (two letters that make one sound), Fred talk the word, and then read the whole word.</a:t>
            </a:r>
          </a:p>
          <a:p>
            <a:endParaRPr lang="en-US" dirty="0"/>
          </a:p>
          <a:p>
            <a:r>
              <a:rPr lang="en-US" dirty="0"/>
              <a:t>For example, ‘</a:t>
            </a:r>
            <a:r>
              <a:rPr lang="en-US" dirty="0" err="1"/>
              <a:t>sh</a:t>
            </a:r>
            <a:r>
              <a:rPr lang="en-US" dirty="0"/>
              <a:t>’, </a:t>
            </a:r>
            <a:r>
              <a:rPr lang="en-US" dirty="0" err="1"/>
              <a:t>sh</a:t>
            </a:r>
            <a:r>
              <a:rPr lang="en-US" dirty="0"/>
              <a:t>-</a:t>
            </a:r>
            <a:r>
              <a:rPr lang="en-US" dirty="0" err="1"/>
              <a:t>i</a:t>
            </a:r>
            <a:r>
              <a:rPr lang="en-US" dirty="0"/>
              <a:t>-p, 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67F53-BA33-7E40-958D-01A6607E9B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45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of the words in the check are real words.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Half are nonsense words.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glight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 ‘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picture of an alien next to each word to remind the children that it isn’t a real word.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Nonsense words are used to assess children’s reading.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check that children will be able to read sounds the sounds they know in unfamiliar words.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read these words using the same routine as real words – ‘Special Friends, Fred Talk.’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who can read nonsense words will, very soon, be able to read any new word – for example – gargantuan, flailing, raucous, anticipation;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new words increases children’s vocabulary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rapidly.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67F53-BA33-7E40-958D-01A6607E9B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858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Watch these video tutorials on the Ruth Miskin website to find out more about the PSC:</a:t>
            </a:r>
          </a:p>
          <a:p>
            <a:endParaRPr lang="en-US" dirty="0"/>
          </a:p>
          <a:p>
            <a:r>
              <a:rPr lang="en-US" dirty="0"/>
              <a:t>Understanding Phonics</a:t>
            </a:r>
          </a:p>
          <a:p>
            <a:r>
              <a:rPr lang="en-US" dirty="0"/>
              <a:t>The Phonics Screening Check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67F53-BA33-7E40-958D-01A6607E9B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801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E07CC-6AAD-1047-BB31-41E7C9B8EA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7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532" y="0"/>
            <a:ext cx="18274936" cy="10287000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8135888" y="6331633"/>
            <a:ext cx="10152112" cy="1772990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EBE64A-402B-1A5B-1D48-A271DF4312CD}"/>
              </a:ext>
            </a:extLst>
          </p:cNvPr>
          <p:cNvSpPr/>
          <p:nvPr userDrawn="1"/>
        </p:nvSpPr>
        <p:spPr>
          <a:xfrm>
            <a:off x="9144000" y="9727532"/>
            <a:ext cx="9144000" cy="559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433070624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80" y="0"/>
            <a:ext cx="18361024" cy="10287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647055" y="1726549"/>
            <a:ext cx="17281922" cy="6857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057" y="390974"/>
            <a:ext cx="14957426" cy="1296144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055" y="2078091"/>
            <a:ext cx="17278350" cy="75608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40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T_RM_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680" y="0"/>
            <a:ext cx="18361024" cy="10287000"/>
          </a:xfrm>
          <a:prstGeom prst="rect">
            <a:avLst/>
          </a:prstGeom>
        </p:spPr>
      </p:pic>
      <p:sp>
        <p:nvSpPr>
          <p:cNvPr id="7" name="Rectangle 3"/>
          <p:cNvSpPr/>
          <p:nvPr userDrawn="1"/>
        </p:nvSpPr>
        <p:spPr>
          <a:xfrm>
            <a:off x="647055" y="1726549"/>
            <a:ext cx="17281922" cy="68579"/>
          </a:xfrm>
          <a:prstGeom prst="rect">
            <a:avLst/>
          </a:prstGeom>
          <a:solidFill>
            <a:srgbClr val="3B9E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7057" y="390974"/>
            <a:ext cx="14957426" cy="1296144"/>
          </a:xfrm>
        </p:spPr>
        <p:txBody>
          <a:bodyPr anchor="b"/>
          <a:lstStyle/>
          <a:p>
            <a:br>
              <a:rPr lang="en-GB" dirty="0"/>
            </a:br>
            <a:r>
              <a:rPr lang="en-GB" dirty="0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4DBCEF-19A6-4004-B125-9F389965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47055" y="2078091"/>
            <a:ext cx="8493770" cy="7452828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9400034" y="2078091"/>
            <a:ext cx="8509248" cy="7452828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954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647701" y="500063"/>
            <a:ext cx="14957426" cy="151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1" y="2243138"/>
            <a:ext cx="17278350" cy="711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0576" y="9534526"/>
            <a:ext cx="439102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F6C09D9-D1B6-4568-8B87-5A6249D0DBD1}" type="datetime1">
              <a:rPr lang="en-US"/>
              <a:pPr>
                <a:defRPr/>
              </a:pPr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Ruth Miskin Literacy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1" y="9534526"/>
            <a:ext cx="481965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2D2D2D">
                    <a:tint val="75000"/>
                  </a:srgbClr>
                </a:solidFill>
                <a:latin typeface="Garamond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D366FC25-FCA6-4D86-A84B-F6C8160D7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0577" y="283370"/>
            <a:ext cx="17135474" cy="21669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prstClr val="white"/>
              </a:solidFill>
            </a:endParaRPr>
          </a:p>
        </p:txBody>
      </p:sp>
      <p:pic>
        <p:nvPicPr>
          <p:cNvPr id="15368" name="Picture 9" descr="RM_shap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7777" y="607220"/>
            <a:ext cx="13779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647700" y="283370"/>
            <a:ext cx="0" cy="9720263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9" descr="PPT_RM_page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 kern="1200">
          <a:solidFill>
            <a:srgbClr val="787878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5pPr>
      <a:lvl6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6pPr>
      <a:lvl7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7pPr>
      <a:lvl8pPr marL="2057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8pPr>
      <a:lvl9pPr marL="2743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 b="1">
          <a:solidFill>
            <a:srgbClr val="787878"/>
          </a:solidFill>
          <a:latin typeface="Arial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4800" kern="1200">
          <a:solidFill>
            <a:schemeClr val="tx2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42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600" kern="1200">
          <a:solidFill>
            <a:schemeClr val="tx2"/>
          </a:solidFill>
          <a:latin typeface="+mn-lt"/>
          <a:ea typeface="+mn-ea"/>
          <a:cs typeface="+mn-cs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kern="1200">
          <a:solidFill>
            <a:schemeClr val="tx2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thmiskin.com/parent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gov.uk/government/collections/national-curriculum-assessments-past-test-materials#phonics-screening-check-resources" TargetMode="External"/><Relationship Id="rId4" Type="http://schemas.openxmlformats.org/officeDocument/2006/relationships/hyperlink" Target="https://www.facebook.com/miskin.educa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831312" y="1276350"/>
            <a:ext cx="14625376" cy="6376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29"/>
              </a:lnSpc>
              <a:spcBef>
                <a:spcPct val="0"/>
              </a:spcBef>
            </a:pPr>
            <a:r>
              <a:rPr lang="en-US" sz="14499" dirty="0">
                <a:solidFill>
                  <a:srgbClr val="FFFFFF"/>
                </a:solidFill>
                <a:latin typeface="Balsamiq Sans"/>
              </a:rPr>
              <a:t>Phonics Screening Check Information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831736" y="7879569"/>
            <a:ext cx="14625376" cy="89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23.01.25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D0C9C-3D1A-1B43-89FB-E992F887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Nonsense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3701B-E3AE-3643-B41D-8D2F98D6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748" y="2597576"/>
            <a:ext cx="5817474" cy="227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3FF7B-A559-5041-BADD-DDD84C8E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749" y="5240374"/>
            <a:ext cx="5817476" cy="227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363FE7-69DB-F341-B5ED-51227FAD8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9778" y="2597576"/>
            <a:ext cx="5817474" cy="22771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BAF87B-3D93-8545-A864-2482BDC970C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"/>
          <a:stretch/>
        </p:blipFill>
        <p:spPr>
          <a:xfrm>
            <a:off x="9474785" y="5240374"/>
            <a:ext cx="5822468" cy="22771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533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8B479-602A-6EC4-2B05-F31E64BD0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423C390-D5ED-1C3A-CC90-C4F1ADE9600C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B5AC938-CB04-D947-93CC-ED0D218EF00F}"/>
              </a:ext>
            </a:extLst>
          </p:cNvPr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What can be done at home?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F4BE603-BBA5-5FA0-F0F6-C039600939CA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AE73C82-1ACC-389F-A3AE-FABAC3E03FC0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B24C651-0E34-F72E-8B64-AEBC2EBDF31A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7B870C1-1A8E-E419-A50C-B69488367809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FC94ACA3-20DE-9084-A9D5-D60538A1F831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C9E987E-6EE4-235C-AA9B-30CC7E8DDD84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0B1642C8-4995-08CA-08C9-9EE9AD701DDB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177719DF-54AB-FC94-9E84-A1619FC94884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FC59228E-C69E-79A9-E338-2D079472DC91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8ECB3E3-B461-46B6-D579-DD52EF28B6EE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9A90FD89-1794-B852-6B8B-AB4C18FF18EB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FBDBCB8A-86D8-E6C4-593C-F712931BE7C2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AB22427B-5C70-45AC-4248-41E8A196FDF7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CED1480E-E15C-8CF3-B4D0-0D994F1984F7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56CE651C-C208-A6F0-BD86-7379B6297BE3}"/>
              </a:ext>
            </a:extLst>
          </p:cNvPr>
          <p:cNvSpPr txBox="1"/>
          <p:nvPr/>
        </p:nvSpPr>
        <p:spPr>
          <a:xfrm>
            <a:off x="1143505" y="4266367"/>
            <a:ext cx="16001839" cy="5601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 your child read their bookbag book every day.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children pause over an unfamiliar word, prompt: ”Special friends? Fred talk. Read the word.”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reading sounds speedily (Set 2 and Set 3 packs will be sent home).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children are unsure of a sound, show the picture side of the card and say the phrase.</a:t>
            </a:r>
          </a:p>
          <a:p>
            <a:pPr marL="377825" lvl="1"/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classroom films from Read Write Inc are sent on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SeeSaw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77825" lvl="1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Oxford Owl books are also set online for each child.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8E46BBEE-6B3B-1CDD-0D93-FC7F97B986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77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883CF-ABF9-984B-9FFC-62BB643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Video Tutorials (</a:t>
            </a:r>
            <a:r>
              <a:rPr lang="en-US" dirty="0" err="1"/>
              <a:t>ruthmiskin.com</a:t>
            </a:r>
            <a:r>
              <a:rPr lang="en-US" dirty="0"/>
              <a:t>)</a:t>
            </a:r>
          </a:p>
        </p:txBody>
      </p:sp>
      <p:pic>
        <p:nvPicPr>
          <p:cNvPr id="6" name="Content Placeholder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467CFF-6166-5C4B-23DB-605A3F06F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771776" y="3268154"/>
            <a:ext cx="12958763" cy="51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642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resources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Ruth Miskin Parents’ Page:</a:t>
            </a:r>
          </a:p>
          <a:p>
            <a:r>
              <a:rPr lang="en-US" dirty="0">
                <a:hlinkClick r:id="rId3"/>
              </a:rPr>
              <a:t>https://www.ruthmiskin.com/parents/</a:t>
            </a:r>
            <a:endParaRPr lang="en-US" dirty="0"/>
          </a:p>
          <a:p>
            <a:endParaRPr lang="en-US" dirty="0"/>
          </a:p>
          <a:p>
            <a:r>
              <a:rPr lang="en-US" dirty="0"/>
              <a:t>Ruth Miskin Facebook:</a:t>
            </a:r>
          </a:p>
          <a:p>
            <a:r>
              <a:rPr lang="en-US" dirty="0">
                <a:hlinkClick r:id="rId4"/>
              </a:rPr>
              <a:t>https://www.facebook.com/miskin.education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Previous checks:</a:t>
            </a:r>
          </a:p>
          <a:p>
            <a:r>
              <a:rPr lang="en-US" dirty="0">
                <a:hlinkClick r:id="rId5"/>
              </a:rPr>
              <a:t>https://www.gov.uk/government/collections/national-curriculum-assessments-past-test-materials#phonics-screening-check-resources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7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EBB5E-9CCA-B7B3-05BF-A8DDAC645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F09CBBB-4210-79A2-41F7-14EABB5FEB67}"/>
              </a:ext>
            </a:extLst>
          </p:cNvPr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75B2DBF6-94ED-38FB-1870-39CBDCCA6F7C}"/>
              </a:ext>
            </a:extLst>
          </p:cNvPr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When will families find out their child’s score?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84E9725-C823-3525-4FB8-42863457FF8C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E68486C-EA38-6C98-8DBA-19BDF66F724D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B8ACB39-E33F-8ED2-B2F0-D019999A70AB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45AABC6-1727-3A98-EC77-6608ED2D9E46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C5D905B2-BC00-05B3-DC8C-9C2DA2B62C31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9ECA1A6-D3B1-56DF-93CA-D3CF54554A01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A66190A6-FF67-8804-3610-1FF8BDA514A4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962965C0-D8BC-72B9-B059-3F74B949D840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66D0DA41-F20D-5814-DF93-3DE6784A8CF2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5E14B21-3111-DF55-CA9F-2E37E8E0F331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2AE9EABF-B466-A2F4-9D5E-DD7E65868EBF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28D69EDC-94C0-2BF0-5F10-65DA79C8D518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C536CC61-D828-E3DA-CBE5-D4F650DB0FF9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644D4B9A-87D4-5B78-AE97-158526221B8C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9F566F61-067E-AF67-19C4-CDF9A3E4B830}"/>
              </a:ext>
            </a:extLst>
          </p:cNvPr>
          <p:cNvSpPr txBox="1"/>
          <p:nvPr/>
        </p:nvSpPr>
        <p:spPr>
          <a:xfrm>
            <a:off x="1143505" y="4266367"/>
            <a:ext cx="16001839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send home their score with their end-of-year report. </a:t>
            </a:r>
          </a:p>
          <a:p>
            <a:pPr marL="377825" lvl="1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because of DfE releasing the expected mark, DfE data collection dates and monitoring visits.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B280B814-E402-C01D-B6BE-C3601D47E8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3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49900-EF0D-2EDA-0FAC-750B8F390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C5616A9-4A27-6ECC-3613-135D158C6ECB}"/>
              </a:ext>
            </a:extLst>
          </p:cNvPr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CDC6519F-76B0-8DF4-AFA4-BF0644353E25}"/>
              </a:ext>
            </a:extLst>
          </p:cNvPr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What if my child does not meet the required mark?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4A4B28B-2404-B4B6-A89C-D9A7FDD7A50C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2EB73D4-9335-2415-DE94-F6BE846259D4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333B3AE-FF20-5849-7FD8-AE076AFAF3D9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5BBA3DF-0025-1E33-AC90-27973639C8FC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79A60836-B8BB-8B62-674B-F38DF5C62480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9BBEA95-2305-07C0-FEB9-E3AF26C26578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8F43081E-98C4-1E2C-4E38-D8ED3C842EFD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16B8E182-B165-8DF4-AB05-E6EE70F47234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D072E84A-F4AB-CD12-C1D8-61131639F697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331AB70-0A1B-3E67-7980-DECD47DA352B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48E5270A-377B-B586-13C3-E75C6755B178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4BEA1301-D18F-9097-28B8-026D1B33BBC2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8D1092D2-14B6-7738-D086-1C1E37748495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9547C1DE-5ADB-68A4-018D-534ED7F6B598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6E7E966-6800-AB25-3EA8-14679065E117}"/>
              </a:ext>
            </a:extLst>
          </p:cNvPr>
          <p:cNvSpPr txBox="1"/>
          <p:nvPr/>
        </p:nvSpPr>
        <p:spPr>
          <a:xfrm>
            <a:off x="1143505" y="4266367"/>
            <a:ext cx="16001839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015" lvl="1" indent="-37719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Children are given extra support throughout Year 2 e.g. continued Read Write Inc sessions and tutoring.</a:t>
            </a:r>
            <a:endParaRPr lang="en-US">
              <a:latin typeface="Arial"/>
              <a:cs typeface="Arial"/>
            </a:endParaRPr>
          </a:p>
          <a:p>
            <a:pPr marL="377825" lvl="1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015" lvl="1" indent="-37719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then re-take the check in the June of Year 2.</a:t>
            </a:r>
          </a:p>
          <a:p>
            <a:pPr marL="377825" lvl="1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015" lvl="1" indent="-37719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This is so that we can make sure they </a:t>
            </a:r>
            <a:r>
              <a:rPr lang="en-US" sz="2800" dirty="0" err="1">
                <a:solidFill>
                  <a:srgbClr val="FFFFFF"/>
                </a:solidFill>
                <a:latin typeface="Arial"/>
                <a:cs typeface="Arial"/>
              </a:rPr>
              <a:t>recognise</a:t>
            </a: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 the sounds and can decode unfamiliar words before they go into Key Stage 2.</a:t>
            </a:r>
          </a:p>
          <a:p>
            <a:pPr marL="755015" lvl="1" indent="-377190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015" lvl="1" indent="-377190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A96482FD-A398-C942-B7CE-2392FF19CA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660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143081" y="1238250"/>
            <a:ext cx="16116219" cy="1325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60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Balsamiq Sans"/>
              </a:rPr>
              <a:t>Thank you...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6217632" y="3088005"/>
            <a:ext cx="5852737" cy="5794209"/>
          </a:xfrm>
          <a:custGeom>
            <a:avLst/>
            <a:gdLst/>
            <a:ahLst/>
            <a:cxnLst/>
            <a:rect l="l" t="t" r="r" b="b"/>
            <a:pathLst>
              <a:path w="5852737" h="5794209">
                <a:moveTo>
                  <a:pt x="0" y="0"/>
                </a:moveTo>
                <a:lnTo>
                  <a:pt x="5852736" y="0"/>
                </a:lnTo>
                <a:lnTo>
                  <a:pt x="5852736" y="5794209"/>
                </a:lnTo>
                <a:lnTo>
                  <a:pt x="0" y="57942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What is the Phonics Screening Check?</a:t>
            </a:r>
          </a:p>
        </p:txBody>
      </p:sp>
      <p:sp>
        <p:nvSpPr>
          <p:cNvPr id="4" name="Freeform 4"/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143505" y="4315004"/>
            <a:ext cx="16001839" cy="517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decoding (word reading) test at the end of Year 1.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does not assess reading comprehension or spoken language.</a:t>
            </a:r>
          </a:p>
          <a:p>
            <a:pPr marL="377825" lvl="1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Designed to check that children know the expected sounds and can decode unfamiliar words.</a:t>
            </a:r>
          </a:p>
          <a:p>
            <a:pPr marL="377825" lvl="1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words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49" lvl="2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are real words</a:t>
            </a:r>
          </a:p>
          <a:p>
            <a:pPr marL="1212849" lvl="2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are pseudo (nonsense) words</a:t>
            </a:r>
          </a:p>
          <a:p>
            <a:pPr marL="1212849" lvl="2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Expected mark has been 32 for a number of years</a:t>
            </a:r>
          </a:p>
        </p:txBody>
      </p:sp>
      <p:sp>
        <p:nvSpPr>
          <p:cNvPr id="19" name="AutoShape 2" descr="eyes clipart png 10 free Cliparts | Download images on Clipground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E35FD-E8FE-AB6F-5CC3-E9C6FF7D2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D4F51E1-F2A3-069E-A0A1-BE8D0A8CAD75}"/>
              </a:ext>
            </a:extLst>
          </p:cNvPr>
          <p:cNvSpPr/>
          <p:nvPr/>
        </p:nvSpPr>
        <p:spPr>
          <a:xfrm>
            <a:off x="0" y="-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BE4AB73-3A8F-038F-2402-4B78DE895D79}"/>
              </a:ext>
            </a:extLst>
          </p:cNvPr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When is the Phonics Screening Check?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C66F530-76A1-EAD3-849B-778B92CFEAF0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32F197B-D40D-FD2B-D12C-F868D0F273CB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F4DC7E9-6004-3EF8-7D3E-52B0A8C474AF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C309268-8A4B-BF2F-CEF9-35DF67D846C1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7BEEDB8F-85E9-DBEE-0BD2-64D8F85156CE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3D3A4BE-E4FF-B521-24A1-0326FA2E4D89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FAA81B12-5244-0212-4929-4AC3D84FAB3C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552D9C3A-1F4C-7E14-72C8-0067F876940D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F64CE5DB-F30E-D5B1-B5C3-23819AF91308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39643C5-1250-FE45-EEAD-72D300EE3E28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F96D952D-8EE3-DC2E-443D-CAC00CEDEBCF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2D0AC219-CDEB-50C4-AA0B-775A8ADED7E4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E93B450D-46B7-2C93-D919-9A7D3936CAEC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73A9E456-EE0C-3AAD-3385-A04321647750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7134D550-72A8-B9D6-F7BD-DB05698CF403}"/>
              </a:ext>
            </a:extLst>
          </p:cNvPr>
          <p:cNvSpPr txBox="1"/>
          <p:nvPr/>
        </p:nvSpPr>
        <p:spPr>
          <a:xfrm>
            <a:off x="1143506" y="4315004"/>
            <a:ext cx="6933689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commencing 9</a:t>
            </a:r>
            <a:r>
              <a:rPr lang="en-US" sz="280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2025.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good attendance.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present to take the check during the testing window equals no mark. </a:t>
            </a: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64CAECE0-810F-BEC7-0183-C7FE0305BF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June Images - Free Download on Freepik">
            <a:extLst>
              <a:ext uri="{FF2B5EF4-FFF2-40B4-BE49-F238E27FC236}">
                <a16:creationId xmlns:a16="http://schemas.microsoft.com/office/drawing/2014/main" id="{EA36E67C-AF6D-DBA0-3F36-9585CFF9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606" y="4360847"/>
            <a:ext cx="6095794" cy="380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503FD-581F-AF01-970C-DDEA8EC92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C412D4A-2B47-133B-315E-374F080E305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2D926B0-D100-B5C3-E700-DD36C9016355}"/>
              </a:ext>
            </a:extLst>
          </p:cNvPr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How is the check carried out?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43D1112-EB33-5E31-69C9-AEE8C09CCB4B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0694E12-3586-E093-2FD4-84DD8A5FCABA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861483E-6287-8E0C-87AE-7B83D05C468C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6284E80-C95E-A5A4-76AA-41A9E881CBC9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4BC276F4-A171-5D16-54E7-E59DF8B82633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22AE44F-3872-514A-28F0-FEEEB09250B0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2859179B-1301-4CF1-22A3-14B3CA008E3D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92E75797-00D4-B1EC-4A9D-E67C904B1EE0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2D4E5139-EB24-49DC-F832-03D3A2CBC635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5606F276-C61C-714D-19DC-5B4CF2522C97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915EFA0D-3BAE-DB5D-AC7C-549ADEC65C0C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013A7EB6-B7F7-B5BB-90B3-108551527B1E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FBC9AF75-A626-27BA-D8D8-DE4541737346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8E0FBE0E-527E-76AB-679E-C43E4C9CFEA9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5372ECC-3304-9292-7C3B-CCFED805C939}"/>
              </a:ext>
            </a:extLst>
          </p:cNvPr>
          <p:cNvSpPr txBox="1"/>
          <p:nvPr/>
        </p:nvSpPr>
        <p:spPr>
          <a:xfrm>
            <a:off x="1143505" y="4315004"/>
            <a:ext cx="16001839" cy="5170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One-to-one with 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Boardman, over the course of the week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Relaxed and comfortable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takes between 2 and 5 minutes but we go at the child’s pace.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read a word at a time and their responses are noted down.</a:t>
            </a:r>
          </a:p>
          <a:p>
            <a:pPr marL="377825" lvl="1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speech and language needs or accents are taken into account and not recorded as incorrect e.g. if a child usually pronounces “r” as “w” and reads “frown” as “</a:t>
            </a:r>
            <a:r>
              <a:rPr lang="en-US" sz="28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fwown</a:t>
            </a: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6E9AC9C9-0287-327A-7F26-6851DBCF76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27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B02DE-EFBD-1A09-2C31-C976DEA04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90E5FC5-8FD1-1322-3B12-1A95B1C635A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E3311D08-4111-DD2F-2D4A-5C0356CAFA0D}"/>
              </a:ext>
            </a:extLst>
          </p:cNvPr>
          <p:cNvSpPr txBox="1"/>
          <p:nvPr/>
        </p:nvSpPr>
        <p:spPr>
          <a:xfrm>
            <a:off x="1831312" y="1247775"/>
            <a:ext cx="14625376" cy="148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What does it look like?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591ED323-014A-FE93-29BF-8C8B885DC7E2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3F12BB5-60AB-CB8A-F715-62DC47330F4E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6BAB4DA-D581-E029-3906-4A8E50C9F8A5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95AFF20-DA2A-0E5E-5D1B-BC0DCBB892DC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4929F8AE-9906-9023-31D0-53A08C96E69B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C3CF521-95AC-00EC-7307-66C931CAD5F4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F71754D5-691E-D1F1-CEE5-EFA598E88493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1C6BE1DB-31D6-FAF4-C455-E55613C9858A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99C9176B-F79B-A1DA-5F4A-2DBCF923FCC7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391F173-D3F1-A170-11C0-227B7143E320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83210109-70CE-59F5-779D-08D406D16FF4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544883F5-64BE-3075-20BD-D3FA0D0A1159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1BE0294F-6AC8-0FBD-A645-E3987358B230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B53DED6D-D6F0-FBD7-AD60-E3143E3FEC98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B060EA31-3942-87FA-2486-963B75E731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C03BAE-F3BA-73E6-16D4-ED5F1266DD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8157" y="2929466"/>
            <a:ext cx="4185302" cy="5918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E500DC1-F8E7-CD7A-71D9-A01242E585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6600" y="2857500"/>
            <a:ext cx="4164659" cy="5918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F11FD30-98FF-225B-5458-D005FE1F3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68200" y="2857500"/>
            <a:ext cx="4160614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6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4B0A5-92EF-9388-7C9C-D358077BB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901AF75-DBCF-9DD3-769A-0CDB50264F5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F07E215-5177-D912-9658-1CF3316D36F2}"/>
              </a:ext>
            </a:extLst>
          </p:cNvPr>
          <p:cNvSpPr txBox="1"/>
          <p:nvPr/>
        </p:nvSpPr>
        <p:spPr>
          <a:xfrm>
            <a:off x="1831312" y="1247775"/>
            <a:ext cx="14625376" cy="29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What sounds do the words contain?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9173B33-A49E-AB17-99F5-EC66DDA969B8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0E6FE81-8DDD-2162-BC95-5246FD2273B5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6337CEB-63AA-8B59-B9AD-A7E7101E021C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D3D8A83-6EC3-5334-01FE-51C37BEA917D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609F9019-62FD-ED22-771B-C7E322BDD89A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3A2D89A-21E7-3F26-2670-68549BE32CDC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4CAE289-7C89-93BE-CADA-75B01984BA4C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3C93F0F4-AB6B-2A3B-9FEC-140915DEEEDA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797242DA-F1EA-B12A-1429-284C02A3A8A2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FD5F2C8-8F9B-1EC1-9B38-825EF7487B69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B872D703-6C5A-C3BE-53AE-9B41ED7E6199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E1CEFCA7-D1BB-272F-ADCB-2B11D89DD02F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AE25D5C4-E95C-3E61-3F80-28E78D0C194D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7E5F615D-0366-D301-2C7D-EDFE69A62E69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EECB5F19-1D3D-2E21-1214-0B324AFBAE6C}"/>
              </a:ext>
            </a:extLst>
          </p:cNvPr>
          <p:cNvSpPr txBox="1"/>
          <p:nvPr/>
        </p:nvSpPr>
        <p:spPr>
          <a:xfrm>
            <a:off x="1143505" y="4229100"/>
            <a:ext cx="16001839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 – sounds that children learned first (in Reception) 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49" lvl="2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Read Write Inc, these are mainly “Set 1” sounds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2 – alternative spellings of sounds that children learn in Year 1</a:t>
            </a:r>
          </a:p>
          <a:p>
            <a:pPr marL="377825" lvl="1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49" lvl="2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Read Write Inc, these are mainly ”Set 2 and Set 3” sounds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12081284-FC41-4965-7462-68E99AEEEE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30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lex_Speed_Sounds_Chart.pdf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75" t="7912" r="8731" b="12963"/>
          <a:stretch/>
        </p:blipFill>
        <p:spPr>
          <a:xfrm>
            <a:off x="6119445" y="1885228"/>
            <a:ext cx="6480939" cy="8322518"/>
          </a:xfrm>
          <a:prstGeom prst="rect">
            <a:avLst/>
          </a:prstGeom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accent5"/>
                </a:solidFill>
              </a:rPr>
              <a:t>All Speed Sounds</a:t>
            </a:r>
          </a:p>
        </p:txBody>
      </p:sp>
    </p:spTree>
    <p:extLst>
      <p:ext uri="{BB962C8B-B14F-4D97-AF65-F5344CB8AC3E}">
        <p14:creationId xmlns:p14="http://schemas.microsoft.com/office/powerpoint/2010/main" val="13708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870B0-269C-0724-D622-51145C230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8026D21-74D2-EFB1-1315-FEA087FF805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0" t="-9432" r="-902" b="-103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AF6A097B-9613-AEF7-C87B-2AF11E668626}"/>
              </a:ext>
            </a:extLst>
          </p:cNvPr>
          <p:cNvSpPr txBox="1"/>
          <p:nvPr/>
        </p:nvSpPr>
        <p:spPr>
          <a:xfrm>
            <a:off x="1831312" y="1247775"/>
            <a:ext cx="14625376" cy="440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99"/>
              </a:lnSpc>
              <a:spcBef>
                <a:spcPct val="0"/>
              </a:spcBef>
            </a:pPr>
            <a:r>
              <a:rPr lang="en-US" sz="9999" dirty="0">
                <a:solidFill>
                  <a:srgbClr val="FFFFFF"/>
                </a:solidFill>
                <a:latin typeface="Balsamiq Sans"/>
              </a:rPr>
              <a:t>How do we support children before the check?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D6AE968-43DB-075E-D80A-1D0067D380C2}"/>
              </a:ext>
            </a:extLst>
          </p:cNvPr>
          <p:cNvSpPr/>
          <p:nvPr/>
        </p:nvSpPr>
        <p:spPr>
          <a:xfrm flipH="1">
            <a:off x="16225193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0"/>
                </a:moveTo>
                <a:lnTo>
                  <a:pt x="0" y="0"/>
                </a:lnTo>
                <a:lnTo>
                  <a:pt x="0" y="1828800"/>
                </a:lnTo>
                <a:lnTo>
                  <a:pt x="1840302" y="1828800"/>
                </a:lnTo>
                <a:lnTo>
                  <a:pt x="184030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C0D4F60-DF4D-6A73-F072-2106B65E84F9}"/>
              </a:ext>
            </a:extLst>
          </p:cNvPr>
          <p:cNvSpPr/>
          <p:nvPr/>
        </p:nvSpPr>
        <p:spPr>
          <a:xfrm flipV="1">
            <a:off x="223354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1828800"/>
                </a:moveTo>
                <a:lnTo>
                  <a:pt x="1840302" y="1828800"/>
                </a:lnTo>
                <a:lnTo>
                  <a:pt x="1840302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2AA3F53-3864-9AD2-AFF6-2A235C659E22}"/>
              </a:ext>
            </a:extLst>
          </p:cNvPr>
          <p:cNvSpPr/>
          <p:nvPr/>
        </p:nvSpPr>
        <p:spPr>
          <a:xfrm flipH="1" flipV="1">
            <a:off x="16225193" y="285750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1840302" y="1828800"/>
                </a:moveTo>
                <a:lnTo>
                  <a:pt x="0" y="1828800"/>
                </a:lnTo>
                <a:lnTo>
                  <a:pt x="0" y="0"/>
                </a:lnTo>
                <a:lnTo>
                  <a:pt x="1840302" y="0"/>
                </a:lnTo>
                <a:lnTo>
                  <a:pt x="1840302" y="1828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6E82D8A-A909-D433-5BA1-95D628931CC3}"/>
              </a:ext>
            </a:extLst>
          </p:cNvPr>
          <p:cNvSpPr/>
          <p:nvPr/>
        </p:nvSpPr>
        <p:spPr>
          <a:xfrm>
            <a:off x="223354" y="8168283"/>
            <a:ext cx="1840302" cy="1828800"/>
          </a:xfrm>
          <a:custGeom>
            <a:avLst/>
            <a:gdLst/>
            <a:ahLst/>
            <a:cxnLst/>
            <a:rect l="l" t="t" r="r" b="b"/>
            <a:pathLst>
              <a:path w="1840302" h="1828800">
                <a:moveTo>
                  <a:pt x="0" y="0"/>
                </a:moveTo>
                <a:lnTo>
                  <a:pt x="1840302" y="0"/>
                </a:lnTo>
                <a:lnTo>
                  <a:pt x="1840302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508496E5-87C5-367F-F220-983AEBC6AE7B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51C2CAB-EAAB-AC80-C8DC-8D2DC25E6B5C}"/>
              </a:ext>
            </a:extLst>
          </p:cNvPr>
          <p:cNvSpPr/>
          <p:nvPr/>
        </p:nvSpPr>
        <p:spPr>
          <a:xfrm>
            <a:off x="5750049" y="2857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0"/>
                </a:moveTo>
                <a:lnTo>
                  <a:pt x="6787902" y="0"/>
                </a:lnTo>
                <a:lnTo>
                  <a:pt x="6787902" y="394932"/>
                </a:lnTo>
                <a:lnTo>
                  <a:pt x="0" y="394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B31E7705-AB9D-E967-8573-9A45B910E901}"/>
              </a:ext>
            </a:extLst>
          </p:cNvPr>
          <p:cNvSpPr/>
          <p:nvPr/>
        </p:nvSpPr>
        <p:spPr>
          <a:xfrm flipV="1">
            <a:off x="12801717" y="419467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46068778-31CD-467F-E54E-615A2816BA0B}"/>
              </a:ext>
            </a:extLst>
          </p:cNvPr>
          <p:cNvSpPr/>
          <p:nvPr/>
        </p:nvSpPr>
        <p:spPr>
          <a:xfrm flipV="1">
            <a:off x="2455333" y="9847608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C5BC04DB-C8E6-43BD-F618-2863197E9476}"/>
              </a:ext>
            </a:extLst>
          </p:cNvPr>
          <p:cNvSpPr/>
          <p:nvPr/>
        </p:nvSpPr>
        <p:spPr>
          <a:xfrm flipV="1">
            <a:off x="12801717" y="9876550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00689FC2-017C-8248-F977-F08001E8DCD0}"/>
              </a:ext>
            </a:extLst>
          </p:cNvPr>
          <p:cNvSpPr/>
          <p:nvPr/>
        </p:nvSpPr>
        <p:spPr>
          <a:xfrm flipV="1">
            <a:off x="5750473" y="9602150"/>
            <a:ext cx="6787902" cy="394932"/>
          </a:xfrm>
          <a:custGeom>
            <a:avLst/>
            <a:gdLst/>
            <a:ahLst/>
            <a:cxnLst/>
            <a:rect l="l" t="t" r="r" b="b"/>
            <a:pathLst>
              <a:path w="6787902" h="394932">
                <a:moveTo>
                  <a:pt x="0" y="394933"/>
                </a:moveTo>
                <a:lnTo>
                  <a:pt x="6787902" y="394933"/>
                </a:lnTo>
                <a:lnTo>
                  <a:pt x="6787902" y="0"/>
                </a:lnTo>
                <a:lnTo>
                  <a:pt x="0" y="0"/>
                </a:lnTo>
                <a:lnTo>
                  <a:pt x="0" y="39493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A760D17D-E523-FDFF-B717-612C557CE0E0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86AA1D5A-CBD0-0CB8-86F4-58556025FC09}"/>
              </a:ext>
            </a:extLst>
          </p:cNvPr>
          <p:cNvSpPr/>
          <p:nvPr/>
        </p:nvSpPr>
        <p:spPr>
          <a:xfrm flipV="1">
            <a:off x="2455333" y="390525"/>
            <a:ext cx="3030950" cy="19785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872F207C-3B47-CCD4-901D-0D12E64B33EB}"/>
              </a:ext>
            </a:extLst>
          </p:cNvPr>
          <p:cNvSpPr/>
          <p:nvPr/>
        </p:nvSpPr>
        <p:spPr>
          <a:xfrm>
            <a:off x="395026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E64A485E-117B-C025-CE6A-9E2162057F7F}"/>
              </a:ext>
            </a:extLst>
          </p:cNvPr>
          <p:cNvSpPr/>
          <p:nvPr/>
        </p:nvSpPr>
        <p:spPr>
          <a:xfrm>
            <a:off x="17905788" y="2426481"/>
            <a:ext cx="0" cy="543403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8DBA8688-FF14-A3AF-6CBC-C274CE83A99E}"/>
              </a:ext>
            </a:extLst>
          </p:cNvPr>
          <p:cNvSpPr txBox="1"/>
          <p:nvPr/>
        </p:nvSpPr>
        <p:spPr>
          <a:xfrm>
            <a:off x="1143505" y="5532715"/>
            <a:ext cx="16001839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element of a Read Write Inc session teaches children the sounds they need.</a:t>
            </a:r>
          </a:p>
          <a:p>
            <a:pPr marL="377825" lvl="1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practice searching for “special friends” (two letters that make one sound), before ”Fred talking” (blending aloud) and reading the word.</a:t>
            </a:r>
          </a:p>
          <a:p>
            <a:pPr marL="377825" lvl="1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who have sound gaps are tutored for 5 minutes per afternoon.</a:t>
            </a:r>
          </a:p>
          <a:p>
            <a:pPr marL="377825" lvl="1"/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also do shorter afternoon practice sessions.</a:t>
            </a: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5649" lvl="1" indent="-377824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2" descr="eyes clipart png 10 free Cliparts | Download images on Clipground 2021">
            <a:extLst>
              <a:ext uri="{FF2B5EF4-FFF2-40B4-BE49-F238E27FC236}">
                <a16:creationId xmlns:a16="http://schemas.microsoft.com/office/drawing/2014/main" id="{BA31E032-7597-1D1C-DD7D-8586F78354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25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1469F-21DD-8648-90F1-2E26C847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293" y="390974"/>
            <a:ext cx="12308426" cy="1296144"/>
          </a:xfrm>
        </p:spPr>
        <p:txBody>
          <a:bodyPr/>
          <a:lstStyle/>
          <a:p>
            <a:r>
              <a:rPr lang="en-US" dirty="0"/>
              <a:t>‘Special Friends’, ‘Fred Talk’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78140-5EAA-1D40-BB07-5D4020AE85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00014" y="2743201"/>
            <a:ext cx="11087970" cy="5329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636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Phonics Template">
  <a:themeElements>
    <a:clrScheme name="Custom 4">
      <a:dk1>
        <a:srgbClr val="2D2D2D"/>
      </a:dk1>
      <a:lt1>
        <a:sysClr val="window" lastClr="FFFFFF"/>
      </a:lt1>
      <a:dk2>
        <a:srgbClr val="5A5A5A"/>
      </a:dk2>
      <a:lt2>
        <a:srgbClr val="EEECE1"/>
      </a:lt2>
      <a:accent1>
        <a:srgbClr val="FFC000"/>
      </a:accent1>
      <a:accent2>
        <a:srgbClr val="FFD200"/>
      </a:accent2>
      <a:accent3>
        <a:srgbClr val="CF9C00"/>
      </a:accent3>
      <a:accent4>
        <a:srgbClr val="A0A0A0"/>
      </a:accent4>
      <a:accent5>
        <a:srgbClr val="787878"/>
      </a:accent5>
      <a:accent6>
        <a:srgbClr val="5A5A5A"/>
      </a:accent6>
      <a:hlink>
        <a:srgbClr val="CF9C00"/>
      </a:hlink>
      <a:folHlink>
        <a:srgbClr val="787878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50C3833360AA47A2E10ED930F094EE" ma:contentTypeVersion="12" ma:contentTypeDescription="Create a new document." ma:contentTypeScope="" ma:versionID="0e44c24b7a0b17f030ec2032eb5718b8">
  <xsd:schema xmlns:xsd="http://www.w3.org/2001/XMLSchema" xmlns:xs="http://www.w3.org/2001/XMLSchema" xmlns:p="http://schemas.microsoft.com/office/2006/metadata/properties" xmlns:ns2="d36f68a5-30f3-4b31-954f-3a40ff08e79e" xmlns:ns3="135d7a37-907c-4d13-b4e7-1b2c57e07583" targetNamespace="http://schemas.microsoft.com/office/2006/metadata/properties" ma:root="true" ma:fieldsID="5d53c1c10bc071d47a360e84b8a3673f" ns2:_="" ns3:_="">
    <xsd:import namespace="d36f68a5-30f3-4b31-954f-3a40ff08e79e"/>
    <xsd:import namespace="135d7a37-907c-4d13-b4e7-1b2c57e07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f68a5-30f3-4b31-954f-3a40ff08e7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1d02903-b2f6-4487-a9c0-07fc2e584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d7a37-907c-4d13-b4e7-1b2c57e0758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4a6561f-1dba-4c52-9e22-ad00311a6ba0}" ma:internalName="TaxCatchAll" ma:showField="CatchAllData" ma:web="135d7a37-907c-4d13-b4e7-1b2c57e07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5d7a37-907c-4d13-b4e7-1b2c57e07583" xsi:nil="true"/>
    <lcf76f155ced4ddcb4097134ff3c332f xmlns="d36f68a5-30f3-4b31-954f-3a40ff08e79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8EB219-571E-4B67-9E6E-869FF58C96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6f68a5-30f3-4b31-954f-3a40ff08e79e"/>
    <ds:schemaRef ds:uri="135d7a37-907c-4d13-b4e7-1b2c57e07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D7847-3C37-4E1F-8128-4A92FBDC4632}">
  <ds:schemaRefs>
    <ds:schemaRef ds:uri="http://schemas.microsoft.com/office/2006/metadata/properties"/>
    <ds:schemaRef ds:uri="http://schemas.microsoft.com/office/infopath/2007/PartnerControls"/>
    <ds:schemaRef ds:uri="fb7c8e0c-5308-4275-843e-06a08933dab6"/>
    <ds:schemaRef ds:uri="135d7a37-907c-4d13-b4e7-1b2c57e07583"/>
    <ds:schemaRef ds:uri="d36f68a5-30f3-4b31-954f-3a40ff08e79e"/>
  </ds:schemaRefs>
</ds:datastoreItem>
</file>

<file path=customXml/itemProps3.xml><?xml version="1.0" encoding="utf-8"?>
<ds:datastoreItem xmlns:ds="http://schemas.openxmlformats.org/officeDocument/2006/customXml" ds:itemID="{75E47326-6E0C-42B8-A8CE-0F4182FF04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875</Words>
  <Application>Microsoft Office PowerPoint</Application>
  <PresentationFormat>Custom</PresentationFormat>
  <Paragraphs>114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NEW Phonics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Speed Sounds</vt:lpstr>
      <vt:lpstr>PowerPoint Presentation</vt:lpstr>
      <vt:lpstr>‘Special Friends’, ‘Fred Talk’</vt:lpstr>
      <vt:lpstr>Nonsense words</vt:lpstr>
      <vt:lpstr>PowerPoint Presentation</vt:lpstr>
      <vt:lpstr>Free Video Tutorials (ruthmiskin.com)</vt:lpstr>
      <vt:lpstr>Online resources available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Literacy Working Wall A3 banner (Presentation (16:9))</dc:title>
  <cp:lastModifiedBy>Amy Boardman</cp:lastModifiedBy>
  <cp:revision>18</cp:revision>
  <dcterms:created xsi:type="dcterms:W3CDTF">2006-08-16T00:00:00Z</dcterms:created>
  <dcterms:modified xsi:type="dcterms:W3CDTF">2025-01-22T20:56:51Z</dcterms:modified>
  <dc:identifier>DAFuhL6IWr4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0x010100A050C3833360AA47A2E10ED930F094EE</vt:lpwstr>
  </property>
  <property fmtid="{D5CDD505-2E9C-101B-9397-08002B2CF9AE}" pid="3" name="MediaServiceImageTags">
    <vt:lpwstr/>
  </property>
</Properties>
</file>