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16"/>
  </p:notesMasterIdLst>
  <p:sldIdLst>
    <p:sldId id="256" r:id="rId6"/>
    <p:sldId id="257" r:id="rId7"/>
    <p:sldId id="1037" r:id="rId8"/>
    <p:sldId id="1035" r:id="rId9"/>
    <p:sldId id="1029" r:id="rId10"/>
    <p:sldId id="1030" r:id="rId11"/>
    <p:sldId id="1032" r:id="rId12"/>
    <p:sldId id="1033" r:id="rId13"/>
    <p:sldId id="1034" r:id="rId14"/>
    <p:sldId id="269" r:id="rId15"/>
  </p:sldIdLst>
  <p:sldSz cx="18288000" cy="10287000"/>
  <p:notesSz cx="6858000" cy="9144000"/>
  <p:embeddedFontLst>
    <p:embeddedFont>
      <p:font typeface="Balsamiq Sans" panose="020B0604020202020204" charset="0"/>
      <p:regular r:id="rId17"/>
    </p:embeddedFont>
    <p:embeddedFont>
      <p:font typeface="Garamond" panose="02020404030301010803" pitchFamily="18" charset="0"/>
      <p:regular r:id="rId18"/>
      <p:bold r:id="rId19"/>
      <p:italic r:id="rId20"/>
      <p:boldItalic r:id="rId21"/>
    </p:embeddedFont>
    <p:embeddedFont>
      <p:font typeface="SassoonInfant" panose="02000503040000020003" pitchFamily="2"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F207B7-885A-E874-1867-40632EEE0DDD}" v="29" dt="2023-09-19T08:25:44.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09" autoAdjust="0"/>
  </p:normalViewPr>
  <p:slideViewPr>
    <p:cSldViewPr>
      <p:cViewPr varScale="1">
        <p:scale>
          <a:sx n="52" d="100"/>
          <a:sy n="52" d="100"/>
        </p:scale>
        <p:origin x="85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7CDB9A-98F1-4D61-A096-F02731B4A213}" type="datetimeFigureOut">
              <a:rPr lang="en-GB" smtClean="0"/>
              <a:t>19/01/2025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5F94E0-475C-4AF3-BEFD-FC5BC77EB9F4}" type="slidenum">
              <a:rPr lang="en-GB" smtClean="0"/>
              <a:t>‹#›</a:t>
            </a:fld>
            <a:endParaRPr lang="en-GB"/>
          </a:p>
        </p:txBody>
      </p:sp>
    </p:spTree>
    <p:extLst>
      <p:ext uri="{BB962C8B-B14F-4D97-AF65-F5344CB8AC3E}">
        <p14:creationId xmlns:p14="http://schemas.microsoft.com/office/powerpoint/2010/main" val="2286526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2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rcRect/>
          <a:stretch/>
        </p:blipFill>
        <p:spPr>
          <a:xfrm>
            <a:off x="6532" y="0"/>
            <a:ext cx="18274936" cy="10287000"/>
          </a:xfrm>
          <a:prstGeom prst="rect">
            <a:avLst/>
          </a:prstGeom>
        </p:spPr>
      </p:pic>
      <p:sp>
        <p:nvSpPr>
          <p:cNvPr id="16" name="Title 1"/>
          <p:cNvSpPr>
            <a:spLocks noGrp="1"/>
          </p:cNvSpPr>
          <p:nvPr>
            <p:ph type="ctrTitle"/>
          </p:nvPr>
        </p:nvSpPr>
        <p:spPr>
          <a:xfrm>
            <a:off x="8135888" y="6331633"/>
            <a:ext cx="10152112" cy="1772990"/>
          </a:xfrm>
        </p:spPr>
        <p:txBody>
          <a:bodyPr anchor="ctr">
            <a:normAutofit/>
          </a:bodyPr>
          <a:lstStyle>
            <a:lvl1pPr>
              <a:lnSpc>
                <a:spcPct val="90000"/>
              </a:lnSpc>
              <a:defRPr sz="4800">
                <a:solidFill>
                  <a:schemeClr val="bg1"/>
                </a:solidFill>
              </a:defRPr>
            </a:lvl1pPr>
          </a:lstStyle>
          <a:p>
            <a:r>
              <a:rPr lang="en-GB" dirty="0"/>
              <a:t>Click to edit Master title style</a:t>
            </a:r>
          </a:p>
        </p:txBody>
      </p:sp>
      <p:sp>
        <p:nvSpPr>
          <p:cNvPr id="2" name="Rectangle 1">
            <a:extLst>
              <a:ext uri="{FF2B5EF4-FFF2-40B4-BE49-F238E27FC236}">
                <a16:creationId xmlns:a16="http://schemas.microsoft.com/office/drawing/2014/main" id="{D4EBE64A-402B-1A5B-1D48-A271DF4312CD}"/>
              </a:ext>
            </a:extLst>
          </p:cNvPr>
          <p:cNvSpPr/>
          <p:nvPr userDrawn="1"/>
        </p:nvSpPr>
        <p:spPr>
          <a:xfrm>
            <a:off x="9144000" y="9727532"/>
            <a:ext cx="9144000" cy="559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2433070624"/>
      </p:ext>
    </p:extLst>
  </p:cSld>
  <p:clrMapOvr>
    <a:masterClrMapping/>
  </p:clrMapOvr>
  <p:hf sldNum="0" hdr="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pic>
        <p:nvPicPr>
          <p:cNvPr id="11" name="Picture 10" descr="PPT_RM_pa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680" y="0"/>
            <a:ext cx="18361024" cy="10287000"/>
          </a:xfrm>
          <a:prstGeom prst="rect">
            <a:avLst/>
          </a:prstGeom>
        </p:spPr>
      </p:pic>
      <p:sp>
        <p:nvSpPr>
          <p:cNvPr id="7" name="Rectangle 3"/>
          <p:cNvSpPr/>
          <p:nvPr userDrawn="1"/>
        </p:nvSpPr>
        <p:spPr>
          <a:xfrm>
            <a:off x="647055" y="1726549"/>
            <a:ext cx="17281922" cy="68579"/>
          </a:xfrm>
          <a:prstGeom prst="rect">
            <a:avLst/>
          </a:prstGeom>
          <a:solidFill>
            <a:srgbClr val="3B9EA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600">
              <a:solidFill>
                <a:prstClr val="white"/>
              </a:solidFill>
            </a:endParaRPr>
          </a:p>
        </p:txBody>
      </p:sp>
      <p:sp>
        <p:nvSpPr>
          <p:cNvPr id="2" name="Title 1"/>
          <p:cNvSpPr>
            <a:spLocks noGrp="1"/>
          </p:cNvSpPr>
          <p:nvPr>
            <p:ph type="title" hasCustomPrompt="1"/>
          </p:nvPr>
        </p:nvSpPr>
        <p:spPr>
          <a:xfrm>
            <a:off x="647057" y="390974"/>
            <a:ext cx="14957426" cy="1296144"/>
          </a:xfrm>
        </p:spPr>
        <p:txBody>
          <a:bodyPr anchor="b"/>
          <a:lstStyle/>
          <a:p>
            <a:br>
              <a:rPr lang="en-GB" dirty="0"/>
            </a:br>
            <a:r>
              <a:rPr lang="en-GB" dirty="0"/>
              <a:t>Click to edit Master title style</a:t>
            </a:r>
          </a:p>
        </p:txBody>
      </p:sp>
      <p:sp>
        <p:nvSpPr>
          <p:cNvPr id="3" name="Content Placeholder 2"/>
          <p:cNvSpPr>
            <a:spLocks noGrp="1"/>
          </p:cNvSpPr>
          <p:nvPr>
            <p:ph idx="1"/>
          </p:nvPr>
        </p:nvSpPr>
        <p:spPr>
          <a:xfrm>
            <a:off x="647055" y="2078091"/>
            <a:ext cx="17278350" cy="756084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404DBCEF-19A6-4004-B125-9F389965607C}" type="slidenum">
              <a:rPr lang="en-US"/>
              <a:pPr>
                <a:defRPr/>
              </a:pPr>
              <a:t>‹#›</a:t>
            </a:fld>
            <a:endParaRPr lang="en-US"/>
          </a:p>
        </p:txBody>
      </p:sp>
    </p:spTree>
    <p:extLst>
      <p:ext uri="{BB962C8B-B14F-4D97-AF65-F5344CB8AC3E}">
        <p14:creationId xmlns:p14="http://schemas.microsoft.com/office/powerpoint/2010/main" val="37559400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preserve="1" userDrawn="1">
  <p:cSld name="4_Title and Content">
    <p:spTree>
      <p:nvGrpSpPr>
        <p:cNvPr id="1" name=""/>
        <p:cNvGrpSpPr/>
        <p:nvPr/>
      </p:nvGrpSpPr>
      <p:grpSpPr>
        <a:xfrm>
          <a:off x="0" y="0"/>
          <a:ext cx="0" cy="0"/>
          <a:chOff x="0" y="0"/>
          <a:chExt cx="0" cy="0"/>
        </a:xfrm>
      </p:grpSpPr>
      <p:pic>
        <p:nvPicPr>
          <p:cNvPr id="11" name="Picture 10" descr="PPT_RM_pag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680" y="0"/>
            <a:ext cx="18361024" cy="10287000"/>
          </a:xfrm>
          <a:prstGeom prst="rect">
            <a:avLst/>
          </a:prstGeom>
        </p:spPr>
      </p:pic>
      <p:sp>
        <p:nvSpPr>
          <p:cNvPr id="7" name="Rectangle 3"/>
          <p:cNvSpPr/>
          <p:nvPr userDrawn="1"/>
        </p:nvSpPr>
        <p:spPr>
          <a:xfrm>
            <a:off x="647055" y="1726549"/>
            <a:ext cx="17281922" cy="68579"/>
          </a:xfrm>
          <a:prstGeom prst="rect">
            <a:avLst/>
          </a:prstGeom>
          <a:solidFill>
            <a:srgbClr val="3B9EA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600">
              <a:solidFill>
                <a:prstClr val="white"/>
              </a:solidFill>
            </a:endParaRPr>
          </a:p>
        </p:txBody>
      </p:sp>
      <p:sp>
        <p:nvSpPr>
          <p:cNvPr id="2" name="Title 1"/>
          <p:cNvSpPr>
            <a:spLocks noGrp="1"/>
          </p:cNvSpPr>
          <p:nvPr>
            <p:ph type="title" hasCustomPrompt="1"/>
          </p:nvPr>
        </p:nvSpPr>
        <p:spPr>
          <a:xfrm>
            <a:off x="647057" y="390974"/>
            <a:ext cx="14957426" cy="1296144"/>
          </a:xfrm>
        </p:spPr>
        <p:txBody>
          <a:bodyPr anchor="b"/>
          <a:lstStyle/>
          <a:p>
            <a:br>
              <a:rPr lang="en-GB" dirty="0"/>
            </a:br>
            <a:r>
              <a:rPr lang="en-GB" dirty="0"/>
              <a:t>Click to edit Master title style</a:t>
            </a:r>
          </a:p>
        </p:txBody>
      </p:sp>
      <p:sp>
        <p:nvSpPr>
          <p:cNvPr id="10" name="Slide Number Placeholder 5"/>
          <p:cNvSpPr>
            <a:spLocks noGrp="1"/>
          </p:cNvSpPr>
          <p:nvPr>
            <p:ph type="sldNum" sz="quarter" idx="12"/>
          </p:nvPr>
        </p:nvSpPr>
        <p:spPr/>
        <p:txBody>
          <a:bodyPr/>
          <a:lstStyle>
            <a:lvl1pPr fontAlgn="auto">
              <a:spcBef>
                <a:spcPts val="0"/>
              </a:spcBef>
              <a:spcAft>
                <a:spcPts val="0"/>
              </a:spcAft>
              <a:defRPr>
                <a:latin typeface="+mn-lt"/>
                <a:ea typeface="+mn-ea"/>
              </a:defRPr>
            </a:lvl1pPr>
          </a:lstStyle>
          <a:p>
            <a:pPr>
              <a:defRPr/>
            </a:pPr>
            <a:fld id="{404DBCEF-19A6-4004-B125-9F389965607C}" type="slidenum">
              <a:rPr lang="en-US"/>
              <a:pPr>
                <a:defRPr/>
              </a:pPr>
              <a:t>‹#›</a:t>
            </a:fld>
            <a:endParaRPr lang="en-US"/>
          </a:p>
        </p:txBody>
      </p:sp>
      <p:sp>
        <p:nvSpPr>
          <p:cNvPr id="8" name="Content Placeholder 2"/>
          <p:cNvSpPr>
            <a:spLocks noGrp="1"/>
          </p:cNvSpPr>
          <p:nvPr>
            <p:ph sz="half" idx="1"/>
          </p:nvPr>
        </p:nvSpPr>
        <p:spPr>
          <a:xfrm>
            <a:off x="647055" y="2078091"/>
            <a:ext cx="8493770" cy="7452828"/>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Content Placeholder 3"/>
          <p:cNvSpPr>
            <a:spLocks noGrp="1"/>
          </p:cNvSpPr>
          <p:nvPr>
            <p:ph sz="half" idx="2"/>
          </p:nvPr>
        </p:nvSpPr>
        <p:spPr>
          <a:xfrm>
            <a:off x="9400034" y="2078091"/>
            <a:ext cx="8509248" cy="7452828"/>
          </a:xfrm>
        </p:spPr>
        <p:txBody>
          <a:bodyPr/>
          <a:lstStyle>
            <a:lvl1pPr>
              <a:defRPr sz="4200"/>
            </a:lvl1pPr>
            <a:lvl2pPr>
              <a:defRPr sz="3600"/>
            </a:lvl2pPr>
            <a:lvl3pPr>
              <a:defRPr sz="3000"/>
            </a:lvl3pPr>
            <a:lvl4pPr>
              <a:defRPr sz="2700"/>
            </a:lvl4pPr>
            <a:lvl5pPr>
              <a:defRPr sz="2700"/>
            </a:lvl5pPr>
            <a:lvl6pPr>
              <a:defRPr sz="2700"/>
            </a:lvl6pPr>
            <a:lvl7pPr>
              <a:defRPr sz="2700"/>
            </a:lvl7pPr>
            <a:lvl8pPr>
              <a:defRPr sz="2700"/>
            </a:lvl8pPr>
            <a:lvl9pPr>
              <a:defRPr sz="27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564954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980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647701" y="500063"/>
            <a:ext cx="14957426" cy="15120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title style</a:t>
            </a:r>
          </a:p>
        </p:txBody>
      </p:sp>
      <p:sp>
        <p:nvSpPr>
          <p:cNvPr id="3" name="Text Placeholder 2"/>
          <p:cNvSpPr>
            <a:spLocks noGrp="1"/>
          </p:cNvSpPr>
          <p:nvPr>
            <p:ph type="body" idx="1"/>
          </p:nvPr>
        </p:nvSpPr>
        <p:spPr bwMode="auto">
          <a:xfrm>
            <a:off x="647701" y="2243138"/>
            <a:ext cx="17278350" cy="71127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790576" y="9534526"/>
            <a:ext cx="4391024" cy="547688"/>
          </a:xfrm>
          <a:prstGeom prst="rect">
            <a:avLst/>
          </a:prstGeom>
        </p:spPr>
        <p:txBody>
          <a:bodyPr vert="horz" lIns="91440" tIns="45720" rIns="91440" bIns="45720" rtlCol="0" anchor="ctr"/>
          <a:lstStyle>
            <a:lvl1pPr algn="l">
              <a:defRPr sz="1500">
                <a:solidFill>
                  <a:srgbClr val="2D2D2D">
                    <a:tint val="75000"/>
                  </a:srgbClr>
                </a:solidFill>
                <a:latin typeface="Garamond" pitchFamily="18" charset="0"/>
                <a:ea typeface="MS PGothic" pitchFamily="34" charset="-128"/>
                <a:cs typeface="+mn-cs"/>
              </a:defRPr>
            </a:lvl1pPr>
          </a:lstStyle>
          <a:p>
            <a:pPr>
              <a:defRPr/>
            </a:pPr>
            <a:fld id="{DF6C09D9-D1B6-4568-8B87-5A6249D0DBD1}" type="datetime1">
              <a:rPr lang="en-US"/>
              <a:pPr>
                <a:defRPr/>
              </a:pPr>
              <a:t>1/19/2025</a:t>
            </a:fld>
            <a:endParaRPr lang="en-US"/>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1500">
                <a:solidFill>
                  <a:srgbClr val="2D2D2D">
                    <a:tint val="75000"/>
                  </a:srgbClr>
                </a:solidFill>
                <a:latin typeface="Garamond" pitchFamily="18" charset="0"/>
                <a:ea typeface="MS PGothic" pitchFamily="34" charset="-128"/>
                <a:cs typeface="+mn-cs"/>
              </a:defRPr>
            </a:lvl1pPr>
          </a:lstStyle>
          <a:p>
            <a:pPr>
              <a:defRPr/>
            </a:pPr>
            <a:r>
              <a:rPr lang="en-US"/>
              <a:t>Copyright Ruth Miskin Literacy</a:t>
            </a:r>
          </a:p>
        </p:txBody>
      </p:sp>
      <p:sp>
        <p:nvSpPr>
          <p:cNvPr id="6" name="Slide Number Placeholder 5"/>
          <p:cNvSpPr>
            <a:spLocks noGrp="1"/>
          </p:cNvSpPr>
          <p:nvPr>
            <p:ph type="sldNum" sz="quarter" idx="4"/>
          </p:nvPr>
        </p:nvSpPr>
        <p:spPr>
          <a:xfrm>
            <a:off x="13106401" y="9534526"/>
            <a:ext cx="4819650" cy="547688"/>
          </a:xfrm>
          <a:prstGeom prst="rect">
            <a:avLst/>
          </a:prstGeom>
        </p:spPr>
        <p:txBody>
          <a:bodyPr vert="horz" lIns="91440" tIns="45720" rIns="91440" bIns="45720" rtlCol="0" anchor="ctr"/>
          <a:lstStyle>
            <a:lvl1pPr algn="r">
              <a:defRPr sz="1500">
                <a:solidFill>
                  <a:srgbClr val="2D2D2D">
                    <a:tint val="75000"/>
                  </a:srgbClr>
                </a:solidFill>
                <a:latin typeface="Garamond" pitchFamily="18" charset="0"/>
                <a:ea typeface="MS PGothic" pitchFamily="34" charset="-128"/>
                <a:cs typeface="+mn-cs"/>
              </a:defRPr>
            </a:lvl1pPr>
          </a:lstStyle>
          <a:p>
            <a:pPr>
              <a:defRPr/>
            </a:pPr>
            <a:fld id="{D366FC25-FCA6-4D86-A84B-F6C8160D7687}" type="slidenum">
              <a:rPr lang="en-US"/>
              <a:pPr>
                <a:defRPr/>
              </a:pPr>
              <a:t>‹#›</a:t>
            </a:fld>
            <a:endParaRPr lang="en-US"/>
          </a:p>
        </p:txBody>
      </p:sp>
      <p:sp>
        <p:nvSpPr>
          <p:cNvPr id="7" name="Rectangle 6"/>
          <p:cNvSpPr/>
          <p:nvPr/>
        </p:nvSpPr>
        <p:spPr>
          <a:xfrm>
            <a:off x="790577" y="283370"/>
            <a:ext cx="17135474" cy="21669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3600">
              <a:solidFill>
                <a:prstClr val="white"/>
              </a:solidFill>
            </a:endParaRPr>
          </a:p>
        </p:txBody>
      </p:sp>
      <p:pic>
        <p:nvPicPr>
          <p:cNvPr id="15368" name="Picture 9" descr="RM_shape.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6487777" y="607220"/>
            <a:ext cx="1377950" cy="1081088"/>
          </a:xfrm>
          <a:prstGeom prst="rect">
            <a:avLst/>
          </a:prstGeom>
          <a:noFill/>
          <a:ln w="9525">
            <a:noFill/>
            <a:miter lim="800000"/>
            <a:headEnd/>
            <a:tailEnd/>
          </a:ln>
        </p:spPr>
      </p:pic>
      <p:cxnSp>
        <p:nvCxnSpPr>
          <p:cNvPr id="13" name="Straight Connector 12"/>
          <p:cNvCxnSpPr/>
          <p:nvPr/>
        </p:nvCxnSpPr>
        <p:spPr>
          <a:xfrm>
            <a:off x="647700" y="283370"/>
            <a:ext cx="0" cy="9720263"/>
          </a:xfrm>
          <a:prstGeom prst="line">
            <a:avLst/>
          </a:prstGeom>
          <a:ln>
            <a:prstDash val="sysDot"/>
          </a:ln>
          <a:effectLst/>
        </p:spPr>
        <p:style>
          <a:lnRef idx="2">
            <a:schemeClr val="accent4"/>
          </a:lnRef>
          <a:fillRef idx="0">
            <a:schemeClr val="accent4"/>
          </a:fillRef>
          <a:effectRef idx="1">
            <a:schemeClr val="accent4"/>
          </a:effectRef>
          <a:fontRef idx="minor">
            <a:schemeClr val="tx1"/>
          </a:fontRef>
        </p:style>
      </p:cxnSp>
      <p:pic>
        <p:nvPicPr>
          <p:cNvPr id="10" name="Picture 9" descr="PPT_RM_page.jpg"/>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1666909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hf sldNum="0" hdr="0"/>
  <p:txStyles>
    <p:titleStyle>
      <a:lvl1pPr algn="l" rtl="0" eaLnBrk="1" fontAlgn="base" hangingPunct="1">
        <a:lnSpc>
          <a:spcPct val="90000"/>
        </a:lnSpc>
        <a:spcBef>
          <a:spcPct val="0"/>
        </a:spcBef>
        <a:spcAft>
          <a:spcPct val="0"/>
        </a:spcAft>
        <a:defRPr sz="4500" b="1" kern="1200">
          <a:solidFill>
            <a:srgbClr val="787878"/>
          </a:solidFill>
          <a:latin typeface="+mn-lt"/>
          <a:ea typeface="+mj-ea"/>
          <a:cs typeface="+mj-cs"/>
        </a:defRPr>
      </a:lvl1pPr>
      <a:lvl2pPr algn="l" rtl="0" eaLnBrk="1" fontAlgn="base" hangingPunct="1">
        <a:lnSpc>
          <a:spcPct val="90000"/>
        </a:lnSpc>
        <a:spcBef>
          <a:spcPct val="0"/>
        </a:spcBef>
        <a:spcAft>
          <a:spcPct val="0"/>
        </a:spcAft>
        <a:defRPr sz="4500" b="1">
          <a:solidFill>
            <a:srgbClr val="787878"/>
          </a:solidFill>
          <a:latin typeface="Arial" pitchFamily="34" charset="0"/>
        </a:defRPr>
      </a:lvl2pPr>
      <a:lvl3pPr algn="l" rtl="0" eaLnBrk="1" fontAlgn="base" hangingPunct="1">
        <a:lnSpc>
          <a:spcPct val="90000"/>
        </a:lnSpc>
        <a:spcBef>
          <a:spcPct val="0"/>
        </a:spcBef>
        <a:spcAft>
          <a:spcPct val="0"/>
        </a:spcAft>
        <a:defRPr sz="4500" b="1">
          <a:solidFill>
            <a:srgbClr val="787878"/>
          </a:solidFill>
          <a:latin typeface="Arial" pitchFamily="34" charset="0"/>
        </a:defRPr>
      </a:lvl3pPr>
      <a:lvl4pPr algn="l" rtl="0" eaLnBrk="1" fontAlgn="base" hangingPunct="1">
        <a:lnSpc>
          <a:spcPct val="90000"/>
        </a:lnSpc>
        <a:spcBef>
          <a:spcPct val="0"/>
        </a:spcBef>
        <a:spcAft>
          <a:spcPct val="0"/>
        </a:spcAft>
        <a:defRPr sz="4500" b="1">
          <a:solidFill>
            <a:srgbClr val="787878"/>
          </a:solidFill>
          <a:latin typeface="Arial" pitchFamily="34" charset="0"/>
        </a:defRPr>
      </a:lvl4pPr>
      <a:lvl5pPr algn="l" rtl="0" eaLnBrk="1" fontAlgn="base" hangingPunct="1">
        <a:lnSpc>
          <a:spcPct val="90000"/>
        </a:lnSpc>
        <a:spcBef>
          <a:spcPct val="0"/>
        </a:spcBef>
        <a:spcAft>
          <a:spcPct val="0"/>
        </a:spcAft>
        <a:defRPr sz="4500" b="1">
          <a:solidFill>
            <a:srgbClr val="787878"/>
          </a:solidFill>
          <a:latin typeface="Arial" pitchFamily="34" charset="0"/>
        </a:defRPr>
      </a:lvl5pPr>
      <a:lvl6pPr marL="685800" algn="l" rtl="0" eaLnBrk="1" fontAlgn="base" hangingPunct="1">
        <a:lnSpc>
          <a:spcPct val="90000"/>
        </a:lnSpc>
        <a:spcBef>
          <a:spcPct val="0"/>
        </a:spcBef>
        <a:spcAft>
          <a:spcPct val="0"/>
        </a:spcAft>
        <a:defRPr sz="4500" b="1">
          <a:solidFill>
            <a:srgbClr val="787878"/>
          </a:solidFill>
          <a:latin typeface="Arial" pitchFamily="34" charset="0"/>
        </a:defRPr>
      </a:lvl6pPr>
      <a:lvl7pPr marL="1371600" algn="l" rtl="0" eaLnBrk="1" fontAlgn="base" hangingPunct="1">
        <a:lnSpc>
          <a:spcPct val="90000"/>
        </a:lnSpc>
        <a:spcBef>
          <a:spcPct val="0"/>
        </a:spcBef>
        <a:spcAft>
          <a:spcPct val="0"/>
        </a:spcAft>
        <a:defRPr sz="4500" b="1">
          <a:solidFill>
            <a:srgbClr val="787878"/>
          </a:solidFill>
          <a:latin typeface="Arial" pitchFamily="34" charset="0"/>
        </a:defRPr>
      </a:lvl7pPr>
      <a:lvl8pPr marL="2057400" algn="l" rtl="0" eaLnBrk="1" fontAlgn="base" hangingPunct="1">
        <a:lnSpc>
          <a:spcPct val="90000"/>
        </a:lnSpc>
        <a:spcBef>
          <a:spcPct val="0"/>
        </a:spcBef>
        <a:spcAft>
          <a:spcPct val="0"/>
        </a:spcAft>
        <a:defRPr sz="4500" b="1">
          <a:solidFill>
            <a:srgbClr val="787878"/>
          </a:solidFill>
          <a:latin typeface="Arial" pitchFamily="34" charset="0"/>
        </a:defRPr>
      </a:lvl8pPr>
      <a:lvl9pPr marL="2743200" algn="l" rtl="0" eaLnBrk="1" fontAlgn="base" hangingPunct="1">
        <a:lnSpc>
          <a:spcPct val="90000"/>
        </a:lnSpc>
        <a:spcBef>
          <a:spcPct val="0"/>
        </a:spcBef>
        <a:spcAft>
          <a:spcPct val="0"/>
        </a:spcAft>
        <a:defRPr sz="4500" b="1">
          <a:solidFill>
            <a:srgbClr val="787878"/>
          </a:solidFill>
          <a:latin typeface="Arial" pitchFamily="34" charset="0"/>
        </a:defRPr>
      </a:lvl9pPr>
    </p:titleStyle>
    <p:bodyStyle>
      <a:lvl1pPr algn="l" rtl="0" eaLnBrk="1" fontAlgn="base" hangingPunct="1">
        <a:lnSpc>
          <a:spcPct val="90000"/>
        </a:lnSpc>
        <a:spcBef>
          <a:spcPct val="20000"/>
        </a:spcBef>
        <a:spcAft>
          <a:spcPct val="0"/>
        </a:spcAft>
        <a:buFont typeface="Arial" charset="0"/>
        <a:defRPr sz="4800" kern="1200">
          <a:solidFill>
            <a:schemeClr val="tx2"/>
          </a:solidFill>
          <a:latin typeface="+mn-lt"/>
          <a:ea typeface="+mn-ea"/>
          <a:cs typeface="+mn-cs"/>
        </a:defRPr>
      </a:lvl1pPr>
      <a:lvl2pPr algn="l" rtl="0" eaLnBrk="1" fontAlgn="base" hangingPunct="1">
        <a:lnSpc>
          <a:spcPct val="90000"/>
        </a:lnSpc>
        <a:spcBef>
          <a:spcPct val="20000"/>
        </a:spcBef>
        <a:spcAft>
          <a:spcPct val="0"/>
        </a:spcAft>
        <a:buFont typeface="Arial" charset="0"/>
        <a:defRPr sz="4200" kern="1200">
          <a:solidFill>
            <a:schemeClr val="tx2"/>
          </a:solidFill>
          <a:latin typeface="+mn-lt"/>
          <a:ea typeface="+mn-ea"/>
          <a:cs typeface="+mn-cs"/>
        </a:defRPr>
      </a:lvl2pPr>
      <a:lvl3pPr algn="l" rtl="0" eaLnBrk="1" fontAlgn="base" hangingPunct="1">
        <a:lnSpc>
          <a:spcPct val="90000"/>
        </a:lnSpc>
        <a:spcBef>
          <a:spcPct val="20000"/>
        </a:spcBef>
        <a:spcAft>
          <a:spcPct val="0"/>
        </a:spcAft>
        <a:buFont typeface="Arial" charset="0"/>
        <a:defRPr sz="3600" kern="1200">
          <a:solidFill>
            <a:schemeClr val="tx2"/>
          </a:solidFill>
          <a:latin typeface="+mn-lt"/>
          <a:ea typeface="+mn-ea"/>
          <a:cs typeface="+mn-cs"/>
        </a:defRPr>
      </a:lvl3pPr>
      <a:lvl4pPr algn="l" rtl="0" eaLnBrk="1" fontAlgn="base" hangingPunct="1">
        <a:lnSpc>
          <a:spcPct val="90000"/>
        </a:lnSpc>
        <a:spcBef>
          <a:spcPct val="20000"/>
        </a:spcBef>
        <a:spcAft>
          <a:spcPct val="0"/>
        </a:spcAft>
        <a:buFont typeface="Arial" charset="0"/>
        <a:defRPr sz="3000" kern="1200">
          <a:solidFill>
            <a:schemeClr val="tx2"/>
          </a:solidFill>
          <a:latin typeface="+mn-lt"/>
          <a:ea typeface="+mn-ea"/>
          <a:cs typeface="+mn-cs"/>
        </a:defRPr>
      </a:lvl4pPr>
      <a:lvl5pPr algn="l" rtl="0" eaLnBrk="1" fontAlgn="base" hangingPunct="1">
        <a:lnSpc>
          <a:spcPct val="90000"/>
        </a:lnSpc>
        <a:spcBef>
          <a:spcPct val="20000"/>
        </a:spcBef>
        <a:spcAft>
          <a:spcPct val="0"/>
        </a:spcAft>
        <a:buFont typeface="Arial" charset="0"/>
        <a:defRPr sz="3000" kern="1200">
          <a:solidFill>
            <a:schemeClr val="tx2"/>
          </a:solidFill>
          <a:latin typeface="+mn-lt"/>
          <a:ea typeface="+mn-ea"/>
          <a:cs typeface="+mn-cs"/>
        </a:defRPr>
      </a:lvl5pPr>
      <a:lvl6pPr marL="37719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hyperlink" Target="https://mathsframe.co.uk/en/resources/resource/477/Multiplication-Tables-Check" TargetMode="External"/><Relationship Id="rId3" Type="http://schemas.openxmlformats.org/officeDocument/2006/relationships/image" Target="../media/image6.png"/><Relationship Id="rId7" Type="http://schemas.openxmlformats.org/officeDocument/2006/relationships/hyperlink" Target="https://www.timestables.co.uk/multiplication-tables-check/" TargetMode="External"/><Relationship Id="rId2" Type="http://schemas.openxmlformats.org/officeDocument/2006/relationships/image" Target="../media/image5.jpeg"/><Relationship Id="rId1" Type="http://schemas.openxmlformats.org/officeDocument/2006/relationships/slideLayout" Target="../slideLayouts/slideLayout1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cdn.oxfordowl.co.uk/2018/11/16/16/46/58/693/TimesTables_1_12.pdf" TargetMode="External"/><Relationship Id="rId2" Type="http://schemas.openxmlformats.org/officeDocument/2006/relationships/image" Target="../media/image5.jpeg"/><Relationship Id="rId1" Type="http://schemas.openxmlformats.org/officeDocument/2006/relationships/slideLayout" Target="../slideLayouts/slideLayout1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30" t="-9432" r="-902" b="-10347"/>
            </a:stretch>
          </a:blipFill>
        </p:spPr>
        <p:txBody>
          <a:bodyPr/>
          <a:lstStyle/>
          <a:p>
            <a:endParaRPr lang="en-US"/>
          </a:p>
        </p:txBody>
      </p:sp>
      <p:sp>
        <p:nvSpPr>
          <p:cNvPr id="3" name="TextBox 3"/>
          <p:cNvSpPr txBox="1"/>
          <p:nvPr/>
        </p:nvSpPr>
        <p:spPr>
          <a:xfrm>
            <a:off x="1831312" y="1276350"/>
            <a:ext cx="14625376" cy="6376682"/>
          </a:xfrm>
          <a:prstGeom prst="rect">
            <a:avLst/>
          </a:prstGeom>
        </p:spPr>
        <p:txBody>
          <a:bodyPr lIns="0" tIns="0" rIns="0" bIns="0" rtlCol="0" anchor="t">
            <a:spAutoFit/>
          </a:bodyPr>
          <a:lstStyle/>
          <a:p>
            <a:pPr algn="ctr">
              <a:lnSpc>
                <a:spcPts val="16529"/>
              </a:lnSpc>
              <a:spcBef>
                <a:spcPct val="0"/>
              </a:spcBef>
            </a:pPr>
            <a:r>
              <a:rPr lang="en-US" sz="14499" dirty="0">
                <a:solidFill>
                  <a:srgbClr val="FFFFFF"/>
                </a:solidFill>
                <a:latin typeface="Balsamiq Sans"/>
              </a:rPr>
              <a:t>Multiplication Tables Check Information</a:t>
            </a:r>
          </a:p>
        </p:txBody>
      </p:sp>
      <p:sp>
        <p:nvSpPr>
          <p:cNvPr id="4" name="Freeform 4"/>
          <p:cNvSpPr/>
          <p:nvPr/>
        </p:nvSpPr>
        <p:spPr>
          <a:xfrm flipH="1">
            <a:off x="16225193" y="8168283"/>
            <a:ext cx="1840302" cy="1828800"/>
          </a:xfrm>
          <a:custGeom>
            <a:avLst/>
            <a:gdLst/>
            <a:ahLst/>
            <a:cxnLst/>
            <a:rect l="l" t="t" r="r" b="b"/>
            <a:pathLst>
              <a:path w="1840302" h="1828800">
                <a:moveTo>
                  <a:pt x="1840302" y="0"/>
                </a:moveTo>
                <a:lnTo>
                  <a:pt x="0" y="0"/>
                </a:lnTo>
                <a:lnTo>
                  <a:pt x="0" y="1828800"/>
                </a:lnTo>
                <a:lnTo>
                  <a:pt x="1840302" y="1828800"/>
                </a:lnTo>
                <a:lnTo>
                  <a:pt x="184030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flipV="1">
            <a:off x="223354" y="285750"/>
            <a:ext cx="1840302" cy="1828800"/>
          </a:xfrm>
          <a:custGeom>
            <a:avLst/>
            <a:gdLst/>
            <a:ahLst/>
            <a:cxnLst/>
            <a:rect l="l" t="t" r="r" b="b"/>
            <a:pathLst>
              <a:path w="1840302" h="1828800">
                <a:moveTo>
                  <a:pt x="0" y="1828800"/>
                </a:moveTo>
                <a:lnTo>
                  <a:pt x="1840302" y="1828800"/>
                </a:lnTo>
                <a:lnTo>
                  <a:pt x="1840302" y="0"/>
                </a:lnTo>
                <a:lnTo>
                  <a:pt x="0" y="0"/>
                </a:lnTo>
                <a:lnTo>
                  <a:pt x="0" y="1828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flipH="1" flipV="1">
            <a:off x="16225193" y="285750"/>
            <a:ext cx="1840302" cy="1828800"/>
          </a:xfrm>
          <a:custGeom>
            <a:avLst/>
            <a:gdLst/>
            <a:ahLst/>
            <a:cxnLst/>
            <a:rect l="l" t="t" r="r" b="b"/>
            <a:pathLst>
              <a:path w="1840302" h="1828800">
                <a:moveTo>
                  <a:pt x="1840302" y="1828800"/>
                </a:moveTo>
                <a:lnTo>
                  <a:pt x="0" y="1828800"/>
                </a:lnTo>
                <a:lnTo>
                  <a:pt x="0" y="0"/>
                </a:lnTo>
                <a:lnTo>
                  <a:pt x="1840302" y="0"/>
                </a:lnTo>
                <a:lnTo>
                  <a:pt x="1840302" y="1828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223354" y="8168283"/>
            <a:ext cx="1840302" cy="1828800"/>
          </a:xfrm>
          <a:custGeom>
            <a:avLst/>
            <a:gdLst/>
            <a:ahLst/>
            <a:cxnLst/>
            <a:rect l="l" t="t" r="r" b="b"/>
            <a:pathLst>
              <a:path w="1840302" h="1828800">
                <a:moveTo>
                  <a:pt x="0" y="0"/>
                </a:moveTo>
                <a:lnTo>
                  <a:pt x="1840302" y="0"/>
                </a:lnTo>
                <a:lnTo>
                  <a:pt x="1840302" y="1828800"/>
                </a:lnTo>
                <a:lnTo>
                  <a:pt x="0" y="1828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AutoShape 8"/>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9" name="Freeform 9"/>
          <p:cNvSpPr/>
          <p:nvPr/>
        </p:nvSpPr>
        <p:spPr>
          <a:xfrm>
            <a:off x="5750049" y="285750"/>
            <a:ext cx="6787902" cy="394932"/>
          </a:xfrm>
          <a:custGeom>
            <a:avLst/>
            <a:gdLst/>
            <a:ahLst/>
            <a:cxnLst/>
            <a:rect l="l" t="t" r="r" b="b"/>
            <a:pathLst>
              <a:path w="6787902" h="394932">
                <a:moveTo>
                  <a:pt x="0" y="0"/>
                </a:moveTo>
                <a:lnTo>
                  <a:pt x="6787902" y="0"/>
                </a:lnTo>
                <a:lnTo>
                  <a:pt x="6787902" y="394932"/>
                </a:lnTo>
                <a:lnTo>
                  <a:pt x="0" y="3949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AutoShape 10"/>
          <p:cNvSpPr/>
          <p:nvPr/>
        </p:nvSpPr>
        <p:spPr>
          <a:xfrm flipV="1">
            <a:off x="12801717" y="419467"/>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1" name="AutoShape 11"/>
          <p:cNvSpPr/>
          <p:nvPr/>
        </p:nvSpPr>
        <p:spPr>
          <a:xfrm flipV="1">
            <a:off x="2455333" y="9847608"/>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2" name="AutoShape 12"/>
          <p:cNvSpPr/>
          <p:nvPr/>
        </p:nvSpPr>
        <p:spPr>
          <a:xfrm flipV="1">
            <a:off x="12801717" y="9876550"/>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3" name="Freeform 13"/>
          <p:cNvSpPr/>
          <p:nvPr/>
        </p:nvSpPr>
        <p:spPr>
          <a:xfrm flipV="1">
            <a:off x="5750473" y="9602150"/>
            <a:ext cx="6787902" cy="394932"/>
          </a:xfrm>
          <a:custGeom>
            <a:avLst/>
            <a:gdLst/>
            <a:ahLst/>
            <a:cxnLst/>
            <a:rect l="l" t="t" r="r" b="b"/>
            <a:pathLst>
              <a:path w="6787902" h="394932">
                <a:moveTo>
                  <a:pt x="0" y="394933"/>
                </a:moveTo>
                <a:lnTo>
                  <a:pt x="6787902" y="394933"/>
                </a:lnTo>
                <a:lnTo>
                  <a:pt x="6787902" y="0"/>
                </a:lnTo>
                <a:lnTo>
                  <a:pt x="0" y="0"/>
                </a:lnTo>
                <a:lnTo>
                  <a:pt x="0" y="39493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AutoShape 14"/>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5" name="AutoShape 15"/>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6" name="AutoShape 16"/>
          <p:cNvSpPr/>
          <p:nvPr/>
        </p:nvSpPr>
        <p:spPr>
          <a:xfrm>
            <a:off x="395026" y="2426481"/>
            <a:ext cx="0" cy="5434037"/>
          </a:xfrm>
          <a:prstGeom prst="line">
            <a:avLst/>
          </a:prstGeom>
          <a:ln w="38100" cap="flat">
            <a:solidFill>
              <a:srgbClr val="FFFFFF"/>
            </a:solidFill>
            <a:prstDash val="solid"/>
            <a:headEnd type="none" w="sm" len="sm"/>
            <a:tailEnd type="none" w="sm" len="sm"/>
          </a:ln>
        </p:spPr>
        <p:txBody>
          <a:bodyPr/>
          <a:lstStyle/>
          <a:p>
            <a:endParaRPr lang="en-US"/>
          </a:p>
        </p:txBody>
      </p:sp>
      <p:sp>
        <p:nvSpPr>
          <p:cNvPr id="17" name="AutoShape 17"/>
          <p:cNvSpPr/>
          <p:nvPr/>
        </p:nvSpPr>
        <p:spPr>
          <a:xfrm>
            <a:off x="17905788" y="2426481"/>
            <a:ext cx="0" cy="5434037"/>
          </a:xfrm>
          <a:prstGeom prst="line">
            <a:avLst/>
          </a:prstGeom>
          <a:ln w="38100" cap="flat">
            <a:solidFill>
              <a:srgbClr val="FFFFFF"/>
            </a:solidFill>
            <a:prstDash val="solid"/>
            <a:headEnd type="none" w="sm" len="sm"/>
            <a:tailEnd type="none" w="sm" len="sm"/>
          </a:ln>
        </p:spPr>
        <p:txBody>
          <a:bodyPr/>
          <a:lstStyle/>
          <a:p>
            <a:endParaRPr lang="en-US"/>
          </a:p>
        </p:txBody>
      </p:sp>
      <p:sp>
        <p:nvSpPr>
          <p:cNvPr id="18" name="TextBox 18"/>
          <p:cNvSpPr txBox="1"/>
          <p:nvPr/>
        </p:nvSpPr>
        <p:spPr>
          <a:xfrm>
            <a:off x="1831736" y="7879569"/>
            <a:ext cx="14625376" cy="893445"/>
          </a:xfrm>
          <a:prstGeom prst="rect">
            <a:avLst/>
          </a:prstGeom>
        </p:spPr>
        <p:txBody>
          <a:bodyPr lIns="0" tIns="0" rIns="0" bIns="0" rtlCol="0" anchor="t">
            <a:spAutoFit/>
          </a:bodyPr>
          <a:lstStyle/>
          <a:p>
            <a:pPr algn="ctr">
              <a:lnSpc>
                <a:spcPts val="6839"/>
              </a:lnSpc>
              <a:spcBef>
                <a:spcPct val="0"/>
              </a:spcBef>
            </a:pPr>
            <a:r>
              <a:rPr lang="en-US" sz="6000" dirty="0">
                <a:solidFill>
                  <a:srgbClr val="FFFFFF"/>
                </a:solidFill>
                <a:latin typeface="Arial" panose="020B0604020202020204" pitchFamily="34" charset="0"/>
                <a:cs typeface="Arial" panose="020B0604020202020204" pitchFamily="34" charset="0"/>
              </a:rPr>
              <a:t>20.01.25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30" t="-9432" r="-902" b="-10347"/>
            </a:stretch>
          </a:blipFill>
        </p:spPr>
        <p:txBody>
          <a:bodyPr/>
          <a:lstStyle/>
          <a:p>
            <a:endParaRPr lang="en-US"/>
          </a:p>
        </p:txBody>
      </p:sp>
      <p:sp>
        <p:nvSpPr>
          <p:cNvPr id="3" name="TextBox 3"/>
          <p:cNvSpPr txBox="1"/>
          <p:nvPr/>
        </p:nvSpPr>
        <p:spPr>
          <a:xfrm>
            <a:off x="1143081" y="1238250"/>
            <a:ext cx="16116219" cy="1325880"/>
          </a:xfrm>
          <a:prstGeom prst="rect">
            <a:avLst/>
          </a:prstGeom>
        </p:spPr>
        <p:txBody>
          <a:bodyPr lIns="0" tIns="0" rIns="0" bIns="0" rtlCol="0" anchor="t">
            <a:spAutoFit/>
          </a:bodyPr>
          <a:lstStyle/>
          <a:p>
            <a:pPr>
              <a:lnSpc>
                <a:spcPts val="10260"/>
              </a:lnSpc>
              <a:spcBef>
                <a:spcPct val="0"/>
              </a:spcBef>
            </a:pPr>
            <a:r>
              <a:rPr lang="en-US" sz="9000">
                <a:solidFill>
                  <a:srgbClr val="FFFFFF"/>
                </a:solidFill>
                <a:latin typeface="Balsamiq Sans"/>
              </a:rPr>
              <a:t>Thank you...</a:t>
            </a:r>
          </a:p>
        </p:txBody>
      </p:sp>
      <p:sp>
        <p:nvSpPr>
          <p:cNvPr id="4" name="Freeform 4"/>
          <p:cNvSpPr/>
          <p:nvPr/>
        </p:nvSpPr>
        <p:spPr>
          <a:xfrm flipH="1">
            <a:off x="16225193" y="8168283"/>
            <a:ext cx="1840302" cy="1828800"/>
          </a:xfrm>
          <a:custGeom>
            <a:avLst/>
            <a:gdLst/>
            <a:ahLst/>
            <a:cxnLst/>
            <a:rect l="l" t="t" r="r" b="b"/>
            <a:pathLst>
              <a:path w="1840302" h="1828800">
                <a:moveTo>
                  <a:pt x="1840302" y="0"/>
                </a:moveTo>
                <a:lnTo>
                  <a:pt x="0" y="0"/>
                </a:lnTo>
                <a:lnTo>
                  <a:pt x="0" y="1828800"/>
                </a:lnTo>
                <a:lnTo>
                  <a:pt x="1840302" y="1828800"/>
                </a:lnTo>
                <a:lnTo>
                  <a:pt x="184030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flipV="1">
            <a:off x="223354" y="285750"/>
            <a:ext cx="1840302" cy="1828800"/>
          </a:xfrm>
          <a:custGeom>
            <a:avLst/>
            <a:gdLst/>
            <a:ahLst/>
            <a:cxnLst/>
            <a:rect l="l" t="t" r="r" b="b"/>
            <a:pathLst>
              <a:path w="1840302" h="1828800">
                <a:moveTo>
                  <a:pt x="0" y="1828800"/>
                </a:moveTo>
                <a:lnTo>
                  <a:pt x="1840302" y="1828800"/>
                </a:lnTo>
                <a:lnTo>
                  <a:pt x="1840302" y="0"/>
                </a:lnTo>
                <a:lnTo>
                  <a:pt x="0" y="0"/>
                </a:lnTo>
                <a:lnTo>
                  <a:pt x="0" y="1828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flipH="1" flipV="1">
            <a:off x="16225193" y="285750"/>
            <a:ext cx="1840302" cy="1828800"/>
          </a:xfrm>
          <a:custGeom>
            <a:avLst/>
            <a:gdLst/>
            <a:ahLst/>
            <a:cxnLst/>
            <a:rect l="l" t="t" r="r" b="b"/>
            <a:pathLst>
              <a:path w="1840302" h="1828800">
                <a:moveTo>
                  <a:pt x="1840302" y="1828800"/>
                </a:moveTo>
                <a:lnTo>
                  <a:pt x="0" y="1828800"/>
                </a:lnTo>
                <a:lnTo>
                  <a:pt x="0" y="0"/>
                </a:lnTo>
                <a:lnTo>
                  <a:pt x="1840302" y="0"/>
                </a:lnTo>
                <a:lnTo>
                  <a:pt x="1840302" y="1828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223354" y="8168283"/>
            <a:ext cx="1840302" cy="1828800"/>
          </a:xfrm>
          <a:custGeom>
            <a:avLst/>
            <a:gdLst/>
            <a:ahLst/>
            <a:cxnLst/>
            <a:rect l="l" t="t" r="r" b="b"/>
            <a:pathLst>
              <a:path w="1840302" h="1828800">
                <a:moveTo>
                  <a:pt x="0" y="0"/>
                </a:moveTo>
                <a:lnTo>
                  <a:pt x="1840302" y="0"/>
                </a:lnTo>
                <a:lnTo>
                  <a:pt x="1840302" y="1828800"/>
                </a:lnTo>
                <a:lnTo>
                  <a:pt x="0" y="1828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AutoShape 8"/>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9" name="Freeform 9"/>
          <p:cNvSpPr/>
          <p:nvPr/>
        </p:nvSpPr>
        <p:spPr>
          <a:xfrm>
            <a:off x="5750049" y="285750"/>
            <a:ext cx="6787902" cy="394932"/>
          </a:xfrm>
          <a:custGeom>
            <a:avLst/>
            <a:gdLst/>
            <a:ahLst/>
            <a:cxnLst/>
            <a:rect l="l" t="t" r="r" b="b"/>
            <a:pathLst>
              <a:path w="6787902" h="394932">
                <a:moveTo>
                  <a:pt x="0" y="0"/>
                </a:moveTo>
                <a:lnTo>
                  <a:pt x="6787902" y="0"/>
                </a:lnTo>
                <a:lnTo>
                  <a:pt x="6787902" y="394932"/>
                </a:lnTo>
                <a:lnTo>
                  <a:pt x="0" y="3949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AutoShape 10"/>
          <p:cNvSpPr/>
          <p:nvPr/>
        </p:nvSpPr>
        <p:spPr>
          <a:xfrm flipV="1">
            <a:off x="12801717" y="419467"/>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1" name="AutoShape 11"/>
          <p:cNvSpPr/>
          <p:nvPr/>
        </p:nvSpPr>
        <p:spPr>
          <a:xfrm flipV="1">
            <a:off x="2455333" y="9847608"/>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2" name="AutoShape 12"/>
          <p:cNvSpPr/>
          <p:nvPr/>
        </p:nvSpPr>
        <p:spPr>
          <a:xfrm flipV="1">
            <a:off x="12801717" y="9876550"/>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3" name="Freeform 13"/>
          <p:cNvSpPr/>
          <p:nvPr/>
        </p:nvSpPr>
        <p:spPr>
          <a:xfrm flipV="1">
            <a:off x="5750473" y="9602150"/>
            <a:ext cx="6787902" cy="394932"/>
          </a:xfrm>
          <a:custGeom>
            <a:avLst/>
            <a:gdLst/>
            <a:ahLst/>
            <a:cxnLst/>
            <a:rect l="l" t="t" r="r" b="b"/>
            <a:pathLst>
              <a:path w="6787902" h="394932">
                <a:moveTo>
                  <a:pt x="0" y="394933"/>
                </a:moveTo>
                <a:lnTo>
                  <a:pt x="6787902" y="394933"/>
                </a:lnTo>
                <a:lnTo>
                  <a:pt x="6787902" y="0"/>
                </a:lnTo>
                <a:lnTo>
                  <a:pt x="0" y="0"/>
                </a:lnTo>
                <a:lnTo>
                  <a:pt x="0" y="39493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AutoShape 14"/>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5" name="AutoShape 15"/>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6" name="AutoShape 16"/>
          <p:cNvSpPr/>
          <p:nvPr/>
        </p:nvSpPr>
        <p:spPr>
          <a:xfrm>
            <a:off x="395026" y="2426481"/>
            <a:ext cx="0" cy="5434037"/>
          </a:xfrm>
          <a:prstGeom prst="line">
            <a:avLst/>
          </a:prstGeom>
          <a:ln w="38100" cap="flat">
            <a:solidFill>
              <a:srgbClr val="FFFFFF"/>
            </a:solidFill>
            <a:prstDash val="solid"/>
            <a:headEnd type="none" w="sm" len="sm"/>
            <a:tailEnd type="none" w="sm" len="sm"/>
          </a:ln>
        </p:spPr>
        <p:txBody>
          <a:bodyPr/>
          <a:lstStyle/>
          <a:p>
            <a:endParaRPr lang="en-US"/>
          </a:p>
        </p:txBody>
      </p:sp>
      <p:sp>
        <p:nvSpPr>
          <p:cNvPr id="17" name="AutoShape 17"/>
          <p:cNvSpPr/>
          <p:nvPr/>
        </p:nvSpPr>
        <p:spPr>
          <a:xfrm>
            <a:off x="17905788" y="2426481"/>
            <a:ext cx="0" cy="5434037"/>
          </a:xfrm>
          <a:prstGeom prst="line">
            <a:avLst/>
          </a:prstGeom>
          <a:ln w="38100" cap="flat">
            <a:solidFill>
              <a:srgbClr val="FFFFFF"/>
            </a:solidFill>
            <a:prstDash val="solid"/>
            <a:headEnd type="none" w="sm" len="sm"/>
            <a:tailEnd type="none" w="sm" len="sm"/>
          </a:ln>
        </p:spPr>
        <p:txBody>
          <a:bodyPr/>
          <a:lstStyle/>
          <a:p>
            <a:endParaRPr lang="en-US"/>
          </a:p>
        </p:txBody>
      </p:sp>
      <p:sp>
        <p:nvSpPr>
          <p:cNvPr id="18" name="Freeform 18"/>
          <p:cNvSpPr/>
          <p:nvPr/>
        </p:nvSpPr>
        <p:spPr>
          <a:xfrm>
            <a:off x="6217632" y="3088005"/>
            <a:ext cx="5852737" cy="5794209"/>
          </a:xfrm>
          <a:custGeom>
            <a:avLst/>
            <a:gdLst/>
            <a:ahLst/>
            <a:cxnLst/>
            <a:rect l="l" t="t" r="r" b="b"/>
            <a:pathLst>
              <a:path w="5852737" h="5794209">
                <a:moveTo>
                  <a:pt x="0" y="0"/>
                </a:moveTo>
                <a:lnTo>
                  <a:pt x="5852736" y="0"/>
                </a:lnTo>
                <a:lnTo>
                  <a:pt x="5852736" y="5794209"/>
                </a:lnTo>
                <a:lnTo>
                  <a:pt x="0" y="579420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30" t="-9432" r="-902" b="-10347"/>
            </a:stretch>
          </a:blipFill>
        </p:spPr>
        <p:txBody>
          <a:bodyPr/>
          <a:lstStyle/>
          <a:p>
            <a:endParaRPr lang="en-US"/>
          </a:p>
        </p:txBody>
      </p:sp>
      <p:sp>
        <p:nvSpPr>
          <p:cNvPr id="3" name="TextBox 3"/>
          <p:cNvSpPr txBox="1"/>
          <p:nvPr/>
        </p:nvSpPr>
        <p:spPr>
          <a:xfrm>
            <a:off x="787553" y="950790"/>
            <a:ext cx="16895727" cy="2943050"/>
          </a:xfrm>
          <a:prstGeom prst="rect">
            <a:avLst/>
          </a:prstGeom>
        </p:spPr>
        <p:txBody>
          <a:bodyPr wrap="square" lIns="0" tIns="0" rIns="0" bIns="0" rtlCol="0" anchor="t">
            <a:spAutoFit/>
          </a:bodyPr>
          <a:lstStyle/>
          <a:p>
            <a:pPr algn="ctr">
              <a:lnSpc>
                <a:spcPts val="11399"/>
              </a:lnSpc>
              <a:spcBef>
                <a:spcPct val="0"/>
              </a:spcBef>
            </a:pPr>
            <a:r>
              <a:rPr lang="en-GB" sz="9999" dirty="0">
                <a:solidFill>
                  <a:srgbClr val="FFFFFF"/>
                </a:solidFill>
                <a:latin typeface="Balsamiq Sans"/>
              </a:rPr>
              <a:t>Who will take the Multiplication Tables Check?</a:t>
            </a:r>
          </a:p>
        </p:txBody>
      </p:sp>
      <p:sp>
        <p:nvSpPr>
          <p:cNvPr id="4" name="Freeform 4"/>
          <p:cNvSpPr/>
          <p:nvPr/>
        </p:nvSpPr>
        <p:spPr>
          <a:xfrm flipH="1">
            <a:off x="16225193" y="8168283"/>
            <a:ext cx="1840302" cy="1828800"/>
          </a:xfrm>
          <a:custGeom>
            <a:avLst/>
            <a:gdLst/>
            <a:ahLst/>
            <a:cxnLst/>
            <a:rect l="l" t="t" r="r" b="b"/>
            <a:pathLst>
              <a:path w="1840302" h="1828800">
                <a:moveTo>
                  <a:pt x="1840302" y="0"/>
                </a:moveTo>
                <a:lnTo>
                  <a:pt x="0" y="0"/>
                </a:lnTo>
                <a:lnTo>
                  <a:pt x="0" y="1828800"/>
                </a:lnTo>
                <a:lnTo>
                  <a:pt x="1840302" y="1828800"/>
                </a:lnTo>
                <a:lnTo>
                  <a:pt x="184030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flipV="1">
            <a:off x="223354" y="285750"/>
            <a:ext cx="1840302" cy="1828800"/>
          </a:xfrm>
          <a:custGeom>
            <a:avLst/>
            <a:gdLst/>
            <a:ahLst/>
            <a:cxnLst/>
            <a:rect l="l" t="t" r="r" b="b"/>
            <a:pathLst>
              <a:path w="1840302" h="1828800">
                <a:moveTo>
                  <a:pt x="0" y="1828800"/>
                </a:moveTo>
                <a:lnTo>
                  <a:pt x="1840302" y="1828800"/>
                </a:lnTo>
                <a:lnTo>
                  <a:pt x="1840302" y="0"/>
                </a:lnTo>
                <a:lnTo>
                  <a:pt x="0" y="0"/>
                </a:lnTo>
                <a:lnTo>
                  <a:pt x="0" y="1828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flipH="1" flipV="1">
            <a:off x="16225193" y="285750"/>
            <a:ext cx="1840302" cy="1828800"/>
          </a:xfrm>
          <a:custGeom>
            <a:avLst/>
            <a:gdLst/>
            <a:ahLst/>
            <a:cxnLst/>
            <a:rect l="l" t="t" r="r" b="b"/>
            <a:pathLst>
              <a:path w="1840302" h="1828800">
                <a:moveTo>
                  <a:pt x="1840302" y="1828800"/>
                </a:moveTo>
                <a:lnTo>
                  <a:pt x="0" y="1828800"/>
                </a:lnTo>
                <a:lnTo>
                  <a:pt x="0" y="0"/>
                </a:lnTo>
                <a:lnTo>
                  <a:pt x="1840302" y="0"/>
                </a:lnTo>
                <a:lnTo>
                  <a:pt x="1840302" y="1828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a:off x="223354" y="8168283"/>
            <a:ext cx="1840302" cy="1828800"/>
          </a:xfrm>
          <a:custGeom>
            <a:avLst/>
            <a:gdLst/>
            <a:ahLst/>
            <a:cxnLst/>
            <a:rect l="l" t="t" r="r" b="b"/>
            <a:pathLst>
              <a:path w="1840302" h="1828800">
                <a:moveTo>
                  <a:pt x="0" y="0"/>
                </a:moveTo>
                <a:lnTo>
                  <a:pt x="1840302" y="0"/>
                </a:lnTo>
                <a:lnTo>
                  <a:pt x="1840302" y="1828800"/>
                </a:lnTo>
                <a:lnTo>
                  <a:pt x="0" y="1828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AutoShape 8"/>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9" name="Freeform 9"/>
          <p:cNvSpPr/>
          <p:nvPr/>
        </p:nvSpPr>
        <p:spPr>
          <a:xfrm>
            <a:off x="5750049" y="285750"/>
            <a:ext cx="6787902" cy="394932"/>
          </a:xfrm>
          <a:custGeom>
            <a:avLst/>
            <a:gdLst/>
            <a:ahLst/>
            <a:cxnLst/>
            <a:rect l="l" t="t" r="r" b="b"/>
            <a:pathLst>
              <a:path w="6787902" h="394932">
                <a:moveTo>
                  <a:pt x="0" y="0"/>
                </a:moveTo>
                <a:lnTo>
                  <a:pt x="6787902" y="0"/>
                </a:lnTo>
                <a:lnTo>
                  <a:pt x="6787902" y="394932"/>
                </a:lnTo>
                <a:lnTo>
                  <a:pt x="0" y="3949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AutoShape 10"/>
          <p:cNvSpPr/>
          <p:nvPr/>
        </p:nvSpPr>
        <p:spPr>
          <a:xfrm flipV="1">
            <a:off x="12801717" y="419467"/>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1" name="AutoShape 11"/>
          <p:cNvSpPr/>
          <p:nvPr/>
        </p:nvSpPr>
        <p:spPr>
          <a:xfrm flipV="1">
            <a:off x="2455333" y="9847608"/>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2" name="AutoShape 12"/>
          <p:cNvSpPr/>
          <p:nvPr/>
        </p:nvSpPr>
        <p:spPr>
          <a:xfrm flipV="1">
            <a:off x="12801717" y="9876550"/>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3" name="Freeform 13"/>
          <p:cNvSpPr/>
          <p:nvPr/>
        </p:nvSpPr>
        <p:spPr>
          <a:xfrm flipV="1">
            <a:off x="5750473" y="9602150"/>
            <a:ext cx="6787902" cy="394932"/>
          </a:xfrm>
          <a:custGeom>
            <a:avLst/>
            <a:gdLst/>
            <a:ahLst/>
            <a:cxnLst/>
            <a:rect l="l" t="t" r="r" b="b"/>
            <a:pathLst>
              <a:path w="6787902" h="394932">
                <a:moveTo>
                  <a:pt x="0" y="394933"/>
                </a:moveTo>
                <a:lnTo>
                  <a:pt x="6787902" y="394933"/>
                </a:lnTo>
                <a:lnTo>
                  <a:pt x="6787902" y="0"/>
                </a:lnTo>
                <a:lnTo>
                  <a:pt x="0" y="0"/>
                </a:lnTo>
                <a:lnTo>
                  <a:pt x="0" y="39493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AutoShape 14"/>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5" name="AutoShape 15"/>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6" name="AutoShape 16"/>
          <p:cNvSpPr/>
          <p:nvPr/>
        </p:nvSpPr>
        <p:spPr>
          <a:xfrm>
            <a:off x="395026" y="2426481"/>
            <a:ext cx="0" cy="5434037"/>
          </a:xfrm>
          <a:prstGeom prst="line">
            <a:avLst/>
          </a:prstGeom>
          <a:ln w="38100" cap="flat">
            <a:solidFill>
              <a:srgbClr val="FFFFFF"/>
            </a:solidFill>
            <a:prstDash val="solid"/>
            <a:headEnd type="none" w="sm" len="sm"/>
            <a:tailEnd type="none" w="sm" len="sm"/>
          </a:ln>
        </p:spPr>
        <p:txBody>
          <a:bodyPr/>
          <a:lstStyle/>
          <a:p>
            <a:endParaRPr lang="en-US"/>
          </a:p>
        </p:txBody>
      </p:sp>
      <p:sp>
        <p:nvSpPr>
          <p:cNvPr id="17" name="AutoShape 17"/>
          <p:cNvSpPr/>
          <p:nvPr/>
        </p:nvSpPr>
        <p:spPr>
          <a:xfrm>
            <a:off x="17905788" y="2426481"/>
            <a:ext cx="0" cy="5434037"/>
          </a:xfrm>
          <a:prstGeom prst="line">
            <a:avLst/>
          </a:prstGeom>
          <a:ln w="38100" cap="flat">
            <a:solidFill>
              <a:srgbClr val="FFFFFF"/>
            </a:solidFill>
            <a:prstDash val="solid"/>
            <a:headEnd type="none" w="sm" len="sm"/>
            <a:tailEnd type="none" w="sm" len="sm"/>
          </a:ln>
        </p:spPr>
        <p:txBody>
          <a:bodyPr/>
          <a:lstStyle/>
          <a:p>
            <a:endParaRPr lang="en-US"/>
          </a:p>
        </p:txBody>
      </p:sp>
      <p:sp>
        <p:nvSpPr>
          <p:cNvPr id="18" name="TextBox 18"/>
          <p:cNvSpPr txBox="1"/>
          <p:nvPr/>
        </p:nvSpPr>
        <p:spPr>
          <a:xfrm>
            <a:off x="617536" y="3909134"/>
            <a:ext cx="17065744" cy="5816977"/>
          </a:xfrm>
          <a:prstGeom prst="rect">
            <a:avLst/>
          </a:prstGeom>
        </p:spPr>
        <p:txBody>
          <a:bodyPr wrap="square" lIns="0" tIns="0" rIns="0" bIns="0" rtlCol="0" anchor="t">
            <a:spAutoFit/>
          </a:bodyPr>
          <a:lstStyle/>
          <a:p>
            <a:pPr marL="377825" lvl="1"/>
            <a:r>
              <a:rPr lang="en-GB" sz="5400" dirty="0">
                <a:solidFill>
                  <a:srgbClr val="FFFFFF"/>
                </a:solidFill>
                <a:latin typeface="Arial" panose="020B0604020202020204" pitchFamily="34" charset="0"/>
                <a:cs typeface="Arial" panose="020B0604020202020204" pitchFamily="34" charset="0"/>
              </a:rPr>
              <a:t>All eligible year 4 children who are registered at schools in England will be required to take the check.</a:t>
            </a:r>
          </a:p>
          <a:p>
            <a:pPr marL="377825" lvl="1"/>
            <a:endParaRPr lang="en-GB" sz="5400" dirty="0">
              <a:solidFill>
                <a:srgbClr val="FFFFFF"/>
              </a:solidFill>
              <a:latin typeface="Arial" panose="020B0604020202020204" pitchFamily="34" charset="0"/>
              <a:cs typeface="Arial" panose="020B0604020202020204" pitchFamily="34" charset="0"/>
            </a:endParaRPr>
          </a:p>
          <a:p>
            <a:pPr marL="377825" lvl="1"/>
            <a:r>
              <a:rPr lang="en-GB" sz="5400" dirty="0">
                <a:solidFill>
                  <a:srgbClr val="FFFFFF"/>
                </a:solidFill>
                <a:latin typeface="Arial" panose="020B0604020202020204" pitchFamily="34" charset="0"/>
                <a:cs typeface="Arial" panose="020B0604020202020204" pitchFamily="34" charset="0"/>
              </a:rPr>
              <a:t>The purpose of the check is to determine whether your child can fluently recall their times tables up to 12. It will also help us identify who may need additional support</a:t>
            </a:r>
          </a:p>
        </p:txBody>
      </p:sp>
      <p:sp>
        <p:nvSpPr>
          <p:cNvPr id="19" name="AutoShape 2" descr="eyes clipart png 10 free Cliparts | Download images on Clipground 202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722A9-54F8-2448-259C-636303D6A8D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8A35995-669F-702D-5E40-438DB89C0BA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30" t="-9432" r="-902" b="-10347"/>
            </a:stretch>
          </a:blipFill>
        </p:spPr>
        <p:txBody>
          <a:bodyPr/>
          <a:lstStyle/>
          <a:p>
            <a:endParaRPr lang="en-US"/>
          </a:p>
        </p:txBody>
      </p:sp>
      <p:sp>
        <p:nvSpPr>
          <p:cNvPr id="3" name="TextBox 3">
            <a:extLst>
              <a:ext uri="{FF2B5EF4-FFF2-40B4-BE49-F238E27FC236}">
                <a16:creationId xmlns:a16="http://schemas.microsoft.com/office/drawing/2014/main" id="{EC2A88C3-49B7-8FA2-6F97-A5179D149A66}"/>
              </a:ext>
            </a:extLst>
          </p:cNvPr>
          <p:cNvSpPr txBox="1"/>
          <p:nvPr/>
        </p:nvSpPr>
        <p:spPr>
          <a:xfrm>
            <a:off x="1831312" y="747017"/>
            <a:ext cx="14625376" cy="2943050"/>
          </a:xfrm>
          <a:prstGeom prst="rect">
            <a:avLst/>
          </a:prstGeom>
        </p:spPr>
        <p:txBody>
          <a:bodyPr lIns="0" tIns="0" rIns="0" bIns="0" rtlCol="0" anchor="t">
            <a:spAutoFit/>
          </a:bodyPr>
          <a:lstStyle/>
          <a:p>
            <a:pPr>
              <a:lnSpc>
                <a:spcPts val="11399"/>
              </a:lnSpc>
              <a:spcBef>
                <a:spcPct val="0"/>
              </a:spcBef>
            </a:pPr>
            <a:r>
              <a:rPr lang="en-US" sz="9999" dirty="0">
                <a:solidFill>
                  <a:srgbClr val="FFFFFF"/>
                </a:solidFill>
                <a:latin typeface="Balsamiq Sans"/>
              </a:rPr>
              <a:t>What is the multiplication Tables Check?</a:t>
            </a:r>
          </a:p>
        </p:txBody>
      </p:sp>
      <p:sp>
        <p:nvSpPr>
          <p:cNvPr id="4" name="Freeform 4">
            <a:extLst>
              <a:ext uri="{FF2B5EF4-FFF2-40B4-BE49-F238E27FC236}">
                <a16:creationId xmlns:a16="http://schemas.microsoft.com/office/drawing/2014/main" id="{033DDDAA-0B82-DB95-C291-D0CF4566BF12}"/>
              </a:ext>
            </a:extLst>
          </p:cNvPr>
          <p:cNvSpPr/>
          <p:nvPr/>
        </p:nvSpPr>
        <p:spPr>
          <a:xfrm flipH="1">
            <a:off x="16225193" y="8168283"/>
            <a:ext cx="1840302" cy="1828800"/>
          </a:xfrm>
          <a:custGeom>
            <a:avLst/>
            <a:gdLst/>
            <a:ahLst/>
            <a:cxnLst/>
            <a:rect l="l" t="t" r="r" b="b"/>
            <a:pathLst>
              <a:path w="1840302" h="1828800">
                <a:moveTo>
                  <a:pt x="1840302" y="0"/>
                </a:moveTo>
                <a:lnTo>
                  <a:pt x="0" y="0"/>
                </a:lnTo>
                <a:lnTo>
                  <a:pt x="0" y="1828800"/>
                </a:lnTo>
                <a:lnTo>
                  <a:pt x="1840302" y="1828800"/>
                </a:lnTo>
                <a:lnTo>
                  <a:pt x="184030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BCA25318-E973-BB1F-BD7C-7B8F112A8FA2}"/>
              </a:ext>
            </a:extLst>
          </p:cNvPr>
          <p:cNvSpPr/>
          <p:nvPr/>
        </p:nvSpPr>
        <p:spPr>
          <a:xfrm flipV="1">
            <a:off x="223354" y="285750"/>
            <a:ext cx="1840302" cy="1828800"/>
          </a:xfrm>
          <a:custGeom>
            <a:avLst/>
            <a:gdLst/>
            <a:ahLst/>
            <a:cxnLst/>
            <a:rect l="l" t="t" r="r" b="b"/>
            <a:pathLst>
              <a:path w="1840302" h="1828800">
                <a:moveTo>
                  <a:pt x="0" y="1828800"/>
                </a:moveTo>
                <a:lnTo>
                  <a:pt x="1840302" y="1828800"/>
                </a:lnTo>
                <a:lnTo>
                  <a:pt x="1840302" y="0"/>
                </a:lnTo>
                <a:lnTo>
                  <a:pt x="0" y="0"/>
                </a:lnTo>
                <a:lnTo>
                  <a:pt x="0" y="1828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D590ADB9-C954-0A69-F33D-3DA972C9BCB1}"/>
              </a:ext>
            </a:extLst>
          </p:cNvPr>
          <p:cNvSpPr/>
          <p:nvPr/>
        </p:nvSpPr>
        <p:spPr>
          <a:xfrm flipH="1" flipV="1">
            <a:off x="16225193" y="285750"/>
            <a:ext cx="1840302" cy="1828800"/>
          </a:xfrm>
          <a:custGeom>
            <a:avLst/>
            <a:gdLst/>
            <a:ahLst/>
            <a:cxnLst/>
            <a:rect l="l" t="t" r="r" b="b"/>
            <a:pathLst>
              <a:path w="1840302" h="1828800">
                <a:moveTo>
                  <a:pt x="1840302" y="1828800"/>
                </a:moveTo>
                <a:lnTo>
                  <a:pt x="0" y="1828800"/>
                </a:lnTo>
                <a:lnTo>
                  <a:pt x="0" y="0"/>
                </a:lnTo>
                <a:lnTo>
                  <a:pt x="1840302" y="0"/>
                </a:lnTo>
                <a:lnTo>
                  <a:pt x="1840302" y="1828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7A6125B8-4A70-58B7-D2EB-1D77013B1F25}"/>
              </a:ext>
            </a:extLst>
          </p:cNvPr>
          <p:cNvSpPr/>
          <p:nvPr/>
        </p:nvSpPr>
        <p:spPr>
          <a:xfrm>
            <a:off x="223354" y="8168283"/>
            <a:ext cx="1840302" cy="1828800"/>
          </a:xfrm>
          <a:custGeom>
            <a:avLst/>
            <a:gdLst/>
            <a:ahLst/>
            <a:cxnLst/>
            <a:rect l="l" t="t" r="r" b="b"/>
            <a:pathLst>
              <a:path w="1840302" h="1828800">
                <a:moveTo>
                  <a:pt x="0" y="0"/>
                </a:moveTo>
                <a:lnTo>
                  <a:pt x="1840302" y="0"/>
                </a:lnTo>
                <a:lnTo>
                  <a:pt x="1840302" y="1828800"/>
                </a:lnTo>
                <a:lnTo>
                  <a:pt x="0" y="1828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AutoShape 8">
            <a:extLst>
              <a:ext uri="{FF2B5EF4-FFF2-40B4-BE49-F238E27FC236}">
                <a16:creationId xmlns:a16="http://schemas.microsoft.com/office/drawing/2014/main" id="{1059F4F1-2516-F7B6-091E-996E001A3577}"/>
              </a:ext>
            </a:extLst>
          </p:cNvPr>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43D8FFDE-42EC-9501-25E9-CC08A5E1E8AE}"/>
              </a:ext>
            </a:extLst>
          </p:cNvPr>
          <p:cNvSpPr/>
          <p:nvPr/>
        </p:nvSpPr>
        <p:spPr>
          <a:xfrm>
            <a:off x="5750049" y="285750"/>
            <a:ext cx="6787902" cy="394932"/>
          </a:xfrm>
          <a:custGeom>
            <a:avLst/>
            <a:gdLst/>
            <a:ahLst/>
            <a:cxnLst/>
            <a:rect l="l" t="t" r="r" b="b"/>
            <a:pathLst>
              <a:path w="6787902" h="394932">
                <a:moveTo>
                  <a:pt x="0" y="0"/>
                </a:moveTo>
                <a:lnTo>
                  <a:pt x="6787902" y="0"/>
                </a:lnTo>
                <a:lnTo>
                  <a:pt x="6787902" y="394932"/>
                </a:lnTo>
                <a:lnTo>
                  <a:pt x="0" y="3949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169748E1-8152-B036-7DC6-0E94800ACAD4}"/>
              </a:ext>
            </a:extLst>
          </p:cNvPr>
          <p:cNvSpPr/>
          <p:nvPr/>
        </p:nvSpPr>
        <p:spPr>
          <a:xfrm flipV="1">
            <a:off x="12801717" y="419467"/>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8483BA68-40E4-598F-655E-F6900F8AC78C}"/>
              </a:ext>
            </a:extLst>
          </p:cNvPr>
          <p:cNvSpPr/>
          <p:nvPr/>
        </p:nvSpPr>
        <p:spPr>
          <a:xfrm flipV="1">
            <a:off x="2455333" y="9847608"/>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2" name="AutoShape 12">
            <a:extLst>
              <a:ext uri="{FF2B5EF4-FFF2-40B4-BE49-F238E27FC236}">
                <a16:creationId xmlns:a16="http://schemas.microsoft.com/office/drawing/2014/main" id="{AFC12912-20FC-36D7-E3F8-1C5E3DEB72A2}"/>
              </a:ext>
            </a:extLst>
          </p:cNvPr>
          <p:cNvSpPr/>
          <p:nvPr/>
        </p:nvSpPr>
        <p:spPr>
          <a:xfrm flipV="1">
            <a:off x="12801717" y="9876550"/>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3" name="Freeform 13">
            <a:extLst>
              <a:ext uri="{FF2B5EF4-FFF2-40B4-BE49-F238E27FC236}">
                <a16:creationId xmlns:a16="http://schemas.microsoft.com/office/drawing/2014/main" id="{4A2A6256-A280-1105-E13D-09B1A178E906}"/>
              </a:ext>
            </a:extLst>
          </p:cNvPr>
          <p:cNvSpPr/>
          <p:nvPr/>
        </p:nvSpPr>
        <p:spPr>
          <a:xfrm flipV="1">
            <a:off x="5750473" y="9602150"/>
            <a:ext cx="6787902" cy="394932"/>
          </a:xfrm>
          <a:custGeom>
            <a:avLst/>
            <a:gdLst/>
            <a:ahLst/>
            <a:cxnLst/>
            <a:rect l="l" t="t" r="r" b="b"/>
            <a:pathLst>
              <a:path w="6787902" h="394932">
                <a:moveTo>
                  <a:pt x="0" y="394933"/>
                </a:moveTo>
                <a:lnTo>
                  <a:pt x="6787902" y="394933"/>
                </a:lnTo>
                <a:lnTo>
                  <a:pt x="6787902" y="0"/>
                </a:lnTo>
                <a:lnTo>
                  <a:pt x="0" y="0"/>
                </a:lnTo>
                <a:lnTo>
                  <a:pt x="0" y="39493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AutoShape 14">
            <a:extLst>
              <a:ext uri="{FF2B5EF4-FFF2-40B4-BE49-F238E27FC236}">
                <a16:creationId xmlns:a16="http://schemas.microsoft.com/office/drawing/2014/main" id="{D5431F00-0F9E-2EDE-01C3-06EB43A82334}"/>
              </a:ext>
            </a:extLst>
          </p:cNvPr>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5" name="AutoShape 15">
            <a:extLst>
              <a:ext uri="{FF2B5EF4-FFF2-40B4-BE49-F238E27FC236}">
                <a16:creationId xmlns:a16="http://schemas.microsoft.com/office/drawing/2014/main" id="{84131410-4BB7-AA5B-E11E-CCF706499BE7}"/>
              </a:ext>
            </a:extLst>
          </p:cNvPr>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6" name="AutoShape 16">
            <a:extLst>
              <a:ext uri="{FF2B5EF4-FFF2-40B4-BE49-F238E27FC236}">
                <a16:creationId xmlns:a16="http://schemas.microsoft.com/office/drawing/2014/main" id="{CE057F0A-99F7-C335-027A-807EEFDF2FAB}"/>
              </a:ext>
            </a:extLst>
          </p:cNvPr>
          <p:cNvSpPr/>
          <p:nvPr/>
        </p:nvSpPr>
        <p:spPr>
          <a:xfrm>
            <a:off x="395026" y="2426481"/>
            <a:ext cx="0" cy="5434037"/>
          </a:xfrm>
          <a:prstGeom prst="line">
            <a:avLst/>
          </a:prstGeom>
          <a:ln w="38100" cap="flat">
            <a:solidFill>
              <a:srgbClr val="FFFFFF"/>
            </a:solidFill>
            <a:prstDash val="solid"/>
            <a:headEnd type="none" w="sm" len="sm"/>
            <a:tailEnd type="none" w="sm" len="sm"/>
          </a:ln>
        </p:spPr>
        <p:txBody>
          <a:bodyPr/>
          <a:lstStyle/>
          <a:p>
            <a:endParaRPr lang="en-US"/>
          </a:p>
        </p:txBody>
      </p:sp>
      <p:sp>
        <p:nvSpPr>
          <p:cNvPr id="17" name="AutoShape 17">
            <a:extLst>
              <a:ext uri="{FF2B5EF4-FFF2-40B4-BE49-F238E27FC236}">
                <a16:creationId xmlns:a16="http://schemas.microsoft.com/office/drawing/2014/main" id="{B2847501-C4D8-6112-87D3-98B1BC80A723}"/>
              </a:ext>
            </a:extLst>
          </p:cNvPr>
          <p:cNvSpPr/>
          <p:nvPr/>
        </p:nvSpPr>
        <p:spPr>
          <a:xfrm>
            <a:off x="17905788" y="2426481"/>
            <a:ext cx="0" cy="5434037"/>
          </a:xfrm>
          <a:prstGeom prst="line">
            <a:avLst/>
          </a:prstGeom>
          <a:ln w="38100" cap="flat">
            <a:solidFill>
              <a:srgbClr val="FFFFFF"/>
            </a:solidFill>
            <a:prstDash val="solid"/>
            <a:headEnd type="none" w="sm" len="sm"/>
            <a:tailEnd type="none" w="sm" len="sm"/>
          </a:ln>
        </p:spPr>
        <p:txBody>
          <a:bodyPr/>
          <a:lstStyle/>
          <a:p>
            <a:endParaRPr lang="en-US"/>
          </a:p>
        </p:txBody>
      </p:sp>
      <p:sp>
        <p:nvSpPr>
          <p:cNvPr id="18" name="TextBox 18">
            <a:extLst>
              <a:ext uri="{FF2B5EF4-FFF2-40B4-BE49-F238E27FC236}">
                <a16:creationId xmlns:a16="http://schemas.microsoft.com/office/drawing/2014/main" id="{7D4E63FA-516B-A9D4-4345-0CDC283A86E2}"/>
              </a:ext>
            </a:extLst>
          </p:cNvPr>
          <p:cNvSpPr txBox="1"/>
          <p:nvPr/>
        </p:nvSpPr>
        <p:spPr>
          <a:xfrm>
            <a:off x="730381" y="3485312"/>
            <a:ext cx="15726307" cy="5816977"/>
          </a:xfrm>
          <a:prstGeom prst="rect">
            <a:avLst/>
          </a:prstGeom>
        </p:spPr>
        <p:txBody>
          <a:bodyPr wrap="square" lIns="0" tIns="0" rIns="0" bIns="0" rtlCol="0" anchor="t">
            <a:spAutoFit/>
          </a:bodyPr>
          <a:lstStyle/>
          <a:p>
            <a:pPr marL="755649" lvl="1" indent="-377824">
              <a:buFont typeface="Arial"/>
              <a:buChar char="•"/>
            </a:pPr>
            <a:r>
              <a:rPr lang="en-GB" sz="4400" dirty="0">
                <a:solidFill>
                  <a:srgbClr val="FFFFFF"/>
                </a:solidFill>
                <a:latin typeface="Arial" panose="020B0604020202020204" pitchFamily="34" charset="0"/>
                <a:cs typeface="Arial" panose="020B0604020202020204" pitchFamily="34" charset="0"/>
              </a:rPr>
              <a:t>It is an on-screen check consisting of </a:t>
            </a:r>
            <a:r>
              <a:rPr lang="en-GB" sz="4400" b="1" u="sng" dirty="0">
                <a:solidFill>
                  <a:srgbClr val="FFFFFF"/>
                </a:solidFill>
                <a:latin typeface="Arial" panose="020B0604020202020204" pitchFamily="34" charset="0"/>
                <a:cs typeface="Arial" panose="020B0604020202020204" pitchFamily="34" charset="0"/>
              </a:rPr>
              <a:t>25 times table questions. </a:t>
            </a:r>
          </a:p>
          <a:p>
            <a:pPr marL="377825" lvl="1"/>
            <a:endParaRPr lang="en-GB" sz="2000" b="1" u="sng" dirty="0">
              <a:solidFill>
                <a:srgbClr val="FFFFFF"/>
              </a:solidFill>
              <a:latin typeface="Arial" panose="020B0604020202020204" pitchFamily="34" charset="0"/>
              <a:cs typeface="Arial" panose="020B0604020202020204" pitchFamily="34" charset="0"/>
            </a:endParaRPr>
          </a:p>
          <a:p>
            <a:pPr marL="755649" lvl="1" indent="-377824">
              <a:buFont typeface="Arial"/>
              <a:buChar char="•"/>
            </a:pPr>
            <a:r>
              <a:rPr lang="en-GB" sz="4400" dirty="0">
                <a:solidFill>
                  <a:srgbClr val="FFFFFF"/>
                </a:solidFill>
                <a:latin typeface="Arial" panose="020B0604020202020204" pitchFamily="34" charset="0"/>
                <a:cs typeface="Arial" panose="020B0604020202020204" pitchFamily="34" charset="0"/>
              </a:rPr>
              <a:t>Your child will be able to answer </a:t>
            </a:r>
            <a:r>
              <a:rPr lang="en-GB" sz="4400" b="1" u="sng" dirty="0">
                <a:solidFill>
                  <a:srgbClr val="FFFFFF"/>
                </a:solidFill>
                <a:latin typeface="Arial" panose="020B0604020202020204" pitchFamily="34" charset="0"/>
                <a:cs typeface="Arial" panose="020B0604020202020204" pitchFamily="34" charset="0"/>
              </a:rPr>
              <a:t>3 practice questions </a:t>
            </a:r>
            <a:r>
              <a:rPr lang="en-GB" sz="4400" dirty="0">
                <a:solidFill>
                  <a:srgbClr val="FFFFFF"/>
                </a:solidFill>
                <a:latin typeface="Arial" panose="020B0604020202020204" pitchFamily="34" charset="0"/>
                <a:cs typeface="Arial" panose="020B0604020202020204" pitchFamily="34" charset="0"/>
              </a:rPr>
              <a:t>before taking the actual check. </a:t>
            </a:r>
          </a:p>
          <a:p>
            <a:pPr marL="377825" lvl="1"/>
            <a:endParaRPr lang="en-GB" sz="2000" dirty="0">
              <a:solidFill>
                <a:srgbClr val="FFFFFF"/>
              </a:solidFill>
              <a:latin typeface="Arial" panose="020B0604020202020204" pitchFamily="34" charset="0"/>
              <a:cs typeface="Arial" panose="020B0604020202020204" pitchFamily="34" charset="0"/>
            </a:endParaRPr>
          </a:p>
          <a:p>
            <a:pPr marL="755649" lvl="1" indent="-377824">
              <a:buFont typeface="Arial"/>
              <a:buChar char="•"/>
            </a:pPr>
            <a:r>
              <a:rPr lang="en-GB" sz="4400" dirty="0">
                <a:solidFill>
                  <a:srgbClr val="FFFFFF"/>
                </a:solidFill>
                <a:latin typeface="Arial" panose="020B0604020202020204" pitchFamily="34" charset="0"/>
                <a:cs typeface="Arial" panose="020B0604020202020204" pitchFamily="34" charset="0"/>
              </a:rPr>
              <a:t>They will then have </a:t>
            </a:r>
            <a:r>
              <a:rPr lang="en-GB" sz="4400" b="1" u="sng" dirty="0">
                <a:solidFill>
                  <a:srgbClr val="FFFFFF"/>
                </a:solidFill>
                <a:latin typeface="Arial" panose="020B0604020202020204" pitchFamily="34" charset="0"/>
                <a:cs typeface="Arial" panose="020B0604020202020204" pitchFamily="34" charset="0"/>
              </a:rPr>
              <a:t>6</a:t>
            </a:r>
            <a:r>
              <a:rPr lang="en-GB" sz="4400" u="sng" dirty="0">
                <a:solidFill>
                  <a:srgbClr val="FFFFFF"/>
                </a:solidFill>
                <a:latin typeface="Arial" panose="020B0604020202020204" pitchFamily="34" charset="0"/>
                <a:cs typeface="Arial" panose="020B0604020202020204" pitchFamily="34" charset="0"/>
              </a:rPr>
              <a:t> </a:t>
            </a:r>
            <a:r>
              <a:rPr lang="en-GB" sz="4400" b="1" u="sng" dirty="0">
                <a:solidFill>
                  <a:srgbClr val="FFFFFF"/>
                </a:solidFill>
                <a:latin typeface="Arial" panose="020B0604020202020204" pitchFamily="34" charset="0"/>
                <a:cs typeface="Arial" panose="020B0604020202020204" pitchFamily="34" charset="0"/>
              </a:rPr>
              <a:t>seconds</a:t>
            </a:r>
            <a:r>
              <a:rPr lang="en-GB" sz="4400" dirty="0">
                <a:solidFill>
                  <a:srgbClr val="FFFFFF"/>
                </a:solidFill>
                <a:latin typeface="Arial" panose="020B0604020202020204" pitchFamily="34" charset="0"/>
                <a:cs typeface="Arial" panose="020B0604020202020204" pitchFamily="34" charset="0"/>
              </a:rPr>
              <a:t> to answer each question. </a:t>
            </a:r>
          </a:p>
          <a:p>
            <a:pPr marL="377825" lvl="1"/>
            <a:endParaRPr lang="en-GB" sz="2000" dirty="0">
              <a:solidFill>
                <a:srgbClr val="FFFFFF"/>
              </a:solidFill>
              <a:latin typeface="Arial" panose="020B0604020202020204" pitchFamily="34" charset="0"/>
              <a:cs typeface="Arial" panose="020B0604020202020204" pitchFamily="34" charset="0"/>
            </a:endParaRPr>
          </a:p>
          <a:p>
            <a:pPr marL="755649" lvl="1" indent="-377824">
              <a:buFont typeface="Arial"/>
              <a:buChar char="•"/>
            </a:pPr>
            <a:r>
              <a:rPr lang="en-GB" sz="4400" dirty="0">
                <a:solidFill>
                  <a:srgbClr val="FFFFFF"/>
                </a:solidFill>
                <a:latin typeface="Arial" panose="020B0604020202020204" pitchFamily="34" charset="0"/>
                <a:cs typeface="Arial" panose="020B0604020202020204" pitchFamily="34" charset="0"/>
              </a:rPr>
              <a:t>On average, the check should take </a:t>
            </a:r>
            <a:r>
              <a:rPr lang="en-GB" sz="4400" b="1" u="sng" dirty="0">
                <a:solidFill>
                  <a:srgbClr val="FFFFFF"/>
                </a:solidFill>
                <a:latin typeface="Arial" panose="020B0604020202020204" pitchFamily="34" charset="0"/>
                <a:cs typeface="Arial" panose="020B0604020202020204" pitchFamily="34" charset="0"/>
              </a:rPr>
              <a:t>no longer than 5 minutes</a:t>
            </a:r>
            <a:r>
              <a:rPr lang="en-GB" sz="4400" b="1" dirty="0">
                <a:solidFill>
                  <a:srgbClr val="FFFFFF"/>
                </a:solidFill>
                <a:latin typeface="Arial" panose="020B0604020202020204" pitchFamily="34" charset="0"/>
                <a:cs typeface="Arial" panose="020B0604020202020204" pitchFamily="34" charset="0"/>
              </a:rPr>
              <a:t> </a:t>
            </a:r>
            <a:r>
              <a:rPr lang="en-GB" sz="4400" dirty="0">
                <a:solidFill>
                  <a:srgbClr val="FFFFFF"/>
                </a:solidFill>
                <a:latin typeface="Arial" panose="020B0604020202020204" pitchFamily="34" charset="0"/>
                <a:cs typeface="Arial" panose="020B0604020202020204" pitchFamily="34" charset="0"/>
              </a:rPr>
              <a:t>to complete.</a:t>
            </a:r>
            <a:endParaRPr lang="en-US" sz="4400" dirty="0">
              <a:solidFill>
                <a:srgbClr val="FFFFFF"/>
              </a:solidFill>
              <a:latin typeface="Arial" panose="020B0604020202020204" pitchFamily="34" charset="0"/>
              <a:cs typeface="Arial" panose="020B0604020202020204" pitchFamily="34" charset="0"/>
            </a:endParaRPr>
          </a:p>
        </p:txBody>
      </p:sp>
      <p:sp>
        <p:nvSpPr>
          <p:cNvPr id="19" name="AutoShape 2" descr="eyes clipart png 10 free Cliparts | Download images on Clipground 2021">
            <a:extLst>
              <a:ext uri="{FF2B5EF4-FFF2-40B4-BE49-F238E27FC236}">
                <a16:creationId xmlns:a16="http://schemas.microsoft.com/office/drawing/2014/main" id="{50BE6AAC-D646-60AE-75F3-01E96251CDB4}"/>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54500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E35FD-E8FE-AB6F-5CC3-E9C6FF7D268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D4F51E1-F2A3-069E-A0A1-BE8D0A8CAD75}"/>
              </a:ext>
            </a:extLst>
          </p:cNvPr>
          <p:cNvSpPr/>
          <p:nvPr/>
        </p:nvSpPr>
        <p:spPr>
          <a:xfrm>
            <a:off x="0" y="7937"/>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30" t="-9432" r="-902" b="-10347"/>
            </a:stretch>
          </a:blipFill>
        </p:spPr>
        <p:txBody>
          <a:bodyPr/>
          <a:lstStyle/>
          <a:p>
            <a:endParaRPr lang="en-US"/>
          </a:p>
        </p:txBody>
      </p:sp>
      <p:sp>
        <p:nvSpPr>
          <p:cNvPr id="3" name="TextBox 3">
            <a:extLst>
              <a:ext uri="{FF2B5EF4-FFF2-40B4-BE49-F238E27FC236}">
                <a16:creationId xmlns:a16="http://schemas.microsoft.com/office/drawing/2014/main" id="{1BE4AB73-3A8F-038F-2402-4B78DE895D79}"/>
              </a:ext>
            </a:extLst>
          </p:cNvPr>
          <p:cNvSpPr txBox="1"/>
          <p:nvPr/>
        </p:nvSpPr>
        <p:spPr>
          <a:xfrm>
            <a:off x="787553" y="821564"/>
            <a:ext cx="15669135" cy="2943050"/>
          </a:xfrm>
          <a:prstGeom prst="rect">
            <a:avLst/>
          </a:prstGeom>
        </p:spPr>
        <p:txBody>
          <a:bodyPr wrap="square" lIns="0" tIns="0" rIns="0" bIns="0" rtlCol="0" anchor="t">
            <a:spAutoFit/>
          </a:bodyPr>
          <a:lstStyle/>
          <a:p>
            <a:pPr>
              <a:lnSpc>
                <a:spcPts val="11399"/>
              </a:lnSpc>
              <a:spcBef>
                <a:spcPct val="0"/>
              </a:spcBef>
            </a:pPr>
            <a:r>
              <a:rPr lang="en-US" sz="9999" dirty="0">
                <a:solidFill>
                  <a:srgbClr val="FFFFFF"/>
                </a:solidFill>
                <a:latin typeface="Balsamiq Sans"/>
              </a:rPr>
              <a:t>When is the Multiplication Tables Check?</a:t>
            </a:r>
          </a:p>
        </p:txBody>
      </p:sp>
      <p:sp>
        <p:nvSpPr>
          <p:cNvPr id="4" name="Freeform 4">
            <a:extLst>
              <a:ext uri="{FF2B5EF4-FFF2-40B4-BE49-F238E27FC236}">
                <a16:creationId xmlns:a16="http://schemas.microsoft.com/office/drawing/2014/main" id="{8C66F530-76A1-EAD3-849B-778B92CFEAF0}"/>
              </a:ext>
            </a:extLst>
          </p:cNvPr>
          <p:cNvSpPr/>
          <p:nvPr/>
        </p:nvSpPr>
        <p:spPr>
          <a:xfrm flipH="1">
            <a:off x="16225193" y="8168283"/>
            <a:ext cx="1840302" cy="1828800"/>
          </a:xfrm>
          <a:custGeom>
            <a:avLst/>
            <a:gdLst/>
            <a:ahLst/>
            <a:cxnLst/>
            <a:rect l="l" t="t" r="r" b="b"/>
            <a:pathLst>
              <a:path w="1840302" h="1828800">
                <a:moveTo>
                  <a:pt x="1840302" y="0"/>
                </a:moveTo>
                <a:lnTo>
                  <a:pt x="0" y="0"/>
                </a:lnTo>
                <a:lnTo>
                  <a:pt x="0" y="1828800"/>
                </a:lnTo>
                <a:lnTo>
                  <a:pt x="1840302" y="1828800"/>
                </a:lnTo>
                <a:lnTo>
                  <a:pt x="184030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B32F197B-D40D-FD2B-D12C-F868D0F273CB}"/>
              </a:ext>
            </a:extLst>
          </p:cNvPr>
          <p:cNvSpPr/>
          <p:nvPr/>
        </p:nvSpPr>
        <p:spPr>
          <a:xfrm flipV="1">
            <a:off x="223354" y="285750"/>
            <a:ext cx="1840302" cy="1828800"/>
          </a:xfrm>
          <a:custGeom>
            <a:avLst/>
            <a:gdLst/>
            <a:ahLst/>
            <a:cxnLst/>
            <a:rect l="l" t="t" r="r" b="b"/>
            <a:pathLst>
              <a:path w="1840302" h="1828800">
                <a:moveTo>
                  <a:pt x="0" y="1828800"/>
                </a:moveTo>
                <a:lnTo>
                  <a:pt x="1840302" y="1828800"/>
                </a:lnTo>
                <a:lnTo>
                  <a:pt x="1840302" y="0"/>
                </a:lnTo>
                <a:lnTo>
                  <a:pt x="0" y="0"/>
                </a:lnTo>
                <a:lnTo>
                  <a:pt x="0" y="1828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2F4DC7E9-6004-3EF8-7D3E-52B0A8C474AF}"/>
              </a:ext>
            </a:extLst>
          </p:cNvPr>
          <p:cNvSpPr/>
          <p:nvPr/>
        </p:nvSpPr>
        <p:spPr>
          <a:xfrm flipH="1" flipV="1">
            <a:off x="16225193" y="285750"/>
            <a:ext cx="1840302" cy="1828800"/>
          </a:xfrm>
          <a:custGeom>
            <a:avLst/>
            <a:gdLst/>
            <a:ahLst/>
            <a:cxnLst/>
            <a:rect l="l" t="t" r="r" b="b"/>
            <a:pathLst>
              <a:path w="1840302" h="1828800">
                <a:moveTo>
                  <a:pt x="1840302" y="1828800"/>
                </a:moveTo>
                <a:lnTo>
                  <a:pt x="0" y="1828800"/>
                </a:lnTo>
                <a:lnTo>
                  <a:pt x="0" y="0"/>
                </a:lnTo>
                <a:lnTo>
                  <a:pt x="1840302" y="0"/>
                </a:lnTo>
                <a:lnTo>
                  <a:pt x="1840302" y="1828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EC309268-8A4B-BF2F-CEF9-35DF67D846C1}"/>
              </a:ext>
            </a:extLst>
          </p:cNvPr>
          <p:cNvSpPr/>
          <p:nvPr/>
        </p:nvSpPr>
        <p:spPr>
          <a:xfrm>
            <a:off x="223354" y="8168283"/>
            <a:ext cx="1840302" cy="1828800"/>
          </a:xfrm>
          <a:custGeom>
            <a:avLst/>
            <a:gdLst/>
            <a:ahLst/>
            <a:cxnLst/>
            <a:rect l="l" t="t" r="r" b="b"/>
            <a:pathLst>
              <a:path w="1840302" h="1828800">
                <a:moveTo>
                  <a:pt x="0" y="0"/>
                </a:moveTo>
                <a:lnTo>
                  <a:pt x="1840302" y="0"/>
                </a:lnTo>
                <a:lnTo>
                  <a:pt x="1840302" y="1828800"/>
                </a:lnTo>
                <a:lnTo>
                  <a:pt x="0" y="1828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AutoShape 8">
            <a:extLst>
              <a:ext uri="{FF2B5EF4-FFF2-40B4-BE49-F238E27FC236}">
                <a16:creationId xmlns:a16="http://schemas.microsoft.com/office/drawing/2014/main" id="{7BEEDB8F-85E9-DBEE-0BD2-64D8F85156CE}"/>
              </a:ext>
            </a:extLst>
          </p:cNvPr>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A3D3A4BE-E4FF-B521-24A1-0326FA2E4D89}"/>
              </a:ext>
            </a:extLst>
          </p:cNvPr>
          <p:cNvSpPr/>
          <p:nvPr/>
        </p:nvSpPr>
        <p:spPr>
          <a:xfrm>
            <a:off x="5750049" y="285750"/>
            <a:ext cx="6787902" cy="394932"/>
          </a:xfrm>
          <a:custGeom>
            <a:avLst/>
            <a:gdLst/>
            <a:ahLst/>
            <a:cxnLst/>
            <a:rect l="l" t="t" r="r" b="b"/>
            <a:pathLst>
              <a:path w="6787902" h="394932">
                <a:moveTo>
                  <a:pt x="0" y="0"/>
                </a:moveTo>
                <a:lnTo>
                  <a:pt x="6787902" y="0"/>
                </a:lnTo>
                <a:lnTo>
                  <a:pt x="6787902" y="394932"/>
                </a:lnTo>
                <a:lnTo>
                  <a:pt x="0" y="3949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FAA81B12-5244-0212-4929-4AC3D84FAB3C}"/>
              </a:ext>
            </a:extLst>
          </p:cNvPr>
          <p:cNvSpPr/>
          <p:nvPr/>
        </p:nvSpPr>
        <p:spPr>
          <a:xfrm flipV="1">
            <a:off x="12801717" y="419467"/>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552D9C3A-1F4C-7E14-72C8-0067F876940D}"/>
              </a:ext>
            </a:extLst>
          </p:cNvPr>
          <p:cNvSpPr/>
          <p:nvPr/>
        </p:nvSpPr>
        <p:spPr>
          <a:xfrm flipV="1">
            <a:off x="2455333" y="9847608"/>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2" name="AutoShape 12">
            <a:extLst>
              <a:ext uri="{FF2B5EF4-FFF2-40B4-BE49-F238E27FC236}">
                <a16:creationId xmlns:a16="http://schemas.microsoft.com/office/drawing/2014/main" id="{F64CE5DB-F30E-D5B1-B5C3-23819AF91308}"/>
              </a:ext>
            </a:extLst>
          </p:cNvPr>
          <p:cNvSpPr/>
          <p:nvPr/>
        </p:nvSpPr>
        <p:spPr>
          <a:xfrm flipV="1">
            <a:off x="12801717" y="9876550"/>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3" name="Freeform 13">
            <a:extLst>
              <a:ext uri="{FF2B5EF4-FFF2-40B4-BE49-F238E27FC236}">
                <a16:creationId xmlns:a16="http://schemas.microsoft.com/office/drawing/2014/main" id="{139643C5-1250-FE45-EEAD-72D300EE3E28}"/>
              </a:ext>
            </a:extLst>
          </p:cNvPr>
          <p:cNvSpPr/>
          <p:nvPr/>
        </p:nvSpPr>
        <p:spPr>
          <a:xfrm flipV="1">
            <a:off x="5750473" y="9602150"/>
            <a:ext cx="6787902" cy="394932"/>
          </a:xfrm>
          <a:custGeom>
            <a:avLst/>
            <a:gdLst/>
            <a:ahLst/>
            <a:cxnLst/>
            <a:rect l="l" t="t" r="r" b="b"/>
            <a:pathLst>
              <a:path w="6787902" h="394932">
                <a:moveTo>
                  <a:pt x="0" y="394933"/>
                </a:moveTo>
                <a:lnTo>
                  <a:pt x="6787902" y="394933"/>
                </a:lnTo>
                <a:lnTo>
                  <a:pt x="6787902" y="0"/>
                </a:lnTo>
                <a:lnTo>
                  <a:pt x="0" y="0"/>
                </a:lnTo>
                <a:lnTo>
                  <a:pt x="0" y="39493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AutoShape 14">
            <a:extLst>
              <a:ext uri="{FF2B5EF4-FFF2-40B4-BE49-F238E27FC236}">
                <a16:creationId xmlns:a16="http://schemas.microsoft.com/office/drawing/2014/main" id="{F96D952D-8EE3-DC2E-443D-CAC00CEDEBCF}"/>
              </a:ext>
            </a:extLst>
          </p:cNvPr>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5" name="AutoShape 15">
            <a:extLst>
              <a:ext uri="{FF2B5EF4-FFF2-40B4-BE49-F238E27FC236}">
                <a16:creationId xmlns:a16="http://schemas.microsoft.com/office/drawing/2014/main" id="{2D0AC219-CDEB-50C4-AA0B-775A8ADED7E4}"/>
              </a:ext>
            </a:extLst>
          </p:cNvPr>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6" name="AutoShape 16">
            <a:extLst>
              <a:ext uri="{FF2B5EF4-FFF2-40B4-BE49-F238E27FC236}">
                <a16:creationId xmlns:a16="http://schemas.microsoft.com/office/drawing/2014/main" id="{E93B450D-46B7-2C93-D919-9A7D3936CAEC}"/>
              </a:ext>
            </a:extLst>
          </p:cNvPr>
          <p:cNvSpPr/>
          <p:nvPr/>
        </p:nvSpPr>
        <p:spPr>
          <a:xfrm>
            <a:off x="395026" y="2426481"/>
            <a:ext cx="0" cy="5434037"/>
          </a:xfrm>
          <a:prstGeom prst="line">
            <a:avLst/>
          </a:prstGeom>
          <a:ln w="38100" cap="flat">
            <a:solidFill>
              <a:srgbClr val="FFFFFF"/>
            </a:solidFill>
            <a:prstDash val="solid"/>
            <a:headEnd type="none" w="sm" len="sm"/>
            <a:tailEnd type="none" w="sm" len="sm"/>
          </a:ln>
        </p:spPr>
        <p:txBody>
          <a:bodyPr/>
          <a:lstStyle/>
          <a:p>
            <a:endParaRPr lang="en-US"/>
          </a:p>
        </p:txBody>
      </p:sp>
      <p:sp>
        <p:nvSpPr>
          <p:cNvPr id="17" name="AutoShape 17">
            <a:extLst>
              <a:ext uri="{FF2B5EF4-FFF2-40B4-BE49-F238E27FC236}">
                <a16:creationId xmlns:a16="http://schemas.microsoft.com/office/drawing/2014/main" id="{73A9E456-EE0C-3AAD-3385-A04321647750}"/>
              </a:ext>
            </a:extLst>
          </p:cNvPr>
          <p:cNvSpPr/>
          <p:nvPr/>
        </p:nvSpPr>
        <p:spPr>
          <a:xfrm>
            <a:off x="17905788" y="2426481"/>
            <a:ext cx="0" cy="5434037"/>
          </a:xfrm>
          <a:prstGeom prst="line">
            <a:avLst/>
          </a:prstGeom>
          <a:ln w="38100" cap="flat">
            <a:solidFill>
              <a:srgbClr val="FFFFFF"/>
            </a:solidFill>
            <a:prstDash val="solid"/>
            <a:headEnd type="none" w="sm" len="sm"/>
            <a:tailEnd type="none" w="sm" len="sm"/>
          </a:ln>
        </p:spPr>
        <p:txBody>
          <a:bodyPr/>
          <a:lstStyle/>
          <a:p>
            <a:endParaRPr lang="en-US"/>
          </a:p>
        </p:txBody>
      </p:sp>
      <p:sp>
        <p:nvSpPr>
          <p:cNvPr id="18" name="TextBox 18">
            <a:extLst>
              <a:ext uri="{FF2B5EF4-FFF2-40B4-BE49-F238E27FC236}">
                <a16:creationId xmlns:a16="http://schemas.microsoft.com/office/drawing/2014/main" id="{7134D550-72A8-B9D6-F7BD-DB05698CF403}"/>
              </a:ext>
            </a:extLst>
          </p:cNvPr>
          <p:cNvSpPr txBox="1"/>
          <p:nvPr/>
        </p:nvSpPr>
        <p:spPr>
          <a:xfrm>
            <a:off x="969848" y="3678555"/>
            <a:ext cx="9708132" cy="6894195"/>
          </a:xfrm>
          <a:prstGeom prst="rect">
            <a:avLst/>
          </a:prstGeom>
        </p:spPr>
        <p:txBody>
          <a:bodyPr wrap="square" lIns="0" tIns="0" rIns="0" bIns="0" rtlCol="0" anchor="t">
            <a:spAutoFit/>
          </a:bodyPr>
          <a:lstStyle/>
          <a:p>
            <a:pPr marL="755649" lvl="1" indent="-377824">
              <a:buFont typeface="Arial"/>
              <a:buChar char="•"/>
            </a:pPr>
            <a:r>
              <a:rPr lang="en-GB" sz="4400" b="1" dirty="0">
                <a:solidFill>
                  <a:srgbClr val="FFFFFF"/>
                </a:solidFill>
                <a:latin typeface="Arial" panose="020B0604020202020204" pitchFamily="34" charset="0"/>
                <a:cs typeface="Arial" panose="020B0604020202020204" pitchFamily="34" charset="0"/>
              </a:rPr>
              <a:t>Between Monday 2 June and Friday 13 June.</a:t>
            </a:r>
          </a:p>
          <a:p>
            <a:pPr marL="377825" lvl="1"/>
            <a:endParaRPr lang="en-GB" sz="3600" b="1" dirty="0">
              <a:solidFill>
                <a:srgbClr val="FFFFFF"/>
              </a:solidFill>
              <a:latin typeface="Arial" panose="020B0604020202020204" pitchFamily="34" charset="0"/>
              <a:cs typeface="Arial" panose="020B0604020202020204" pitchFamily="34" charset="0"/>
            </a:endParaRPr>
          </a:p>
          <a:p>
            <a:pPr marL="755649" lvl="1" indent="-377824">
              <a:buFont typeface="Arial"/>
              <a:buChar char="•"/>
            </a:pPr>
            <a:r>
              <a:rPr lang="en-GB" sz="3600" b="1" dirty="0">
                <a:solidFill>
                  <a:srgbClr val="FFFFFF"/>
                </a:solidFill>
                <a:latin typeface="Arial" panose="020B0604020202020204" pitchFamily="34" charset="0"/>
                <a:cs typeface="Arial" panose="020B0604020202020204" pitchFamily="34" charset="0"/>
              </a:rPr>
              <a:t>16 June to Friday 20 June – check for pupils who were absent during the first 2 weeks or any problems due to technical difficulties.</a:t>
            </a:r>
          </a:p>
          <a:p>
            <a:pPr marL="755649" lvl="1" indent="-377824">
              <a:buFont typeface="Arial"/>
              <a:buChar char="•"/>
            </a:pPr>
            <a:endParaRPr lang="en-GB" sz="3600" b="1" dirty="0">
              <a:solidFill>
                <a:srgbClr val="FFFFFF"/>
              </a:solidFill>
              <a:latin typeface="Arial" panose="020B0604020202020204" pitchFamily="34" charset="0"/>
              <a:cs typeface="Arial" panose="020B0604020202020204" pitchFamily="34" charset="0"/>
            </a:endParaRPr>
          </a:p>
          <a:p>
            <a:pPr marL="755649" lvl="1" indent="-377824">
              <a:buFont typeface="Arial"/>
              <a:buChar char="•"/>
            </a:pPr>
            <a:r>
              <a:rPr lang="en-GB" sz="3600" b="1" dirty="0">
                <a:solidFill>
                  <a:srgbClr val="FFFFFF"/>
                </a:solidFill>
                <a:latin typeface="Arial" panose="020B0604020202020204" pitchFamily="34" charset="0"/>
                <a:cs typeface="Arial" panose="020B0604020202020204" pitchFamily="34" charset="0"/>
              </a:rPr>
              <a:t>A ‘try-it-out’ period is given to practice from the end of April</a:t>
            </a:r>
          </a:p>
          <a:p>
            <a:pPr marL="755649" lvl="1" indent="-377824">
              <a:buFont typeface="Arial"/>
              <a:buChar char="•"/>
            </a:pPr>
            <a:endParaRPr lang="en-GB" sz="3600" b="1" dirty="0">
              <a:solidFill>
                <a:srgbClr val="FFFFFF"/>
              </a:solidFill>
              <a:latin typeface="Arial" panose="020B0604020202020204" pitchFamily="34" charset="0"/>
              <a:cs typeface="Arial" panose="020B0604020202020204" pitchFamily="34" charset="0"/>
            </a:endParaRPr>
          </a:p>
          <a:p>
            <a:pPr marL="377825" lvl="1"/>
            <a:endParaRPr lang="en-US" sz="3600" b="1" dirty="0">
              <a:solidFill>
                <a:srgbClr val="FFFFFF"/>
              </a:solidFill>
              <a:latin typeface="Arial" panose="020B0604020202020204" pitchFamily="34" charset="0"/>
              <a:cs typeface="Arial" panose="020B0604020202020204" pitchFamily="34" charset="0"/>
            </a:endParaRPr>
          </a:p>
        </p:txBody>
      </p:sp>
      <p:sp>
        <p:nvSpPr>
          <p:cNvPr id="19" name="AutoShape 2" descr="eyes clipart png 10 free Cliparts | Download images on Clipground 2021">
            <a:extLst>
              <a:ext uri="{FF2B5EF4-FFF2-40B4-BE49-F238E27FC236}">
                <a16:creationId xmlns:a16="http://schemas.microsoft.com/office/drawing/2014/main" id="{64CAECE0-810F-BEC7-0183-C7FE0305BFAA}"/>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6" name="Picture 2" descr="June Images - Free Download on Freepik">
            <a:extLst>
              <a:ext uri="{FF2B5EF4-FFF2-40B4-BE49-F238E27FC236}">
                <a16:creationId xmlns:a16="http://schemas.microsoft.com/office/drawing/2014/main" id="{EA36E67C-AF6D-DBA0-3F36-9585CFF96B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26781" y="3973306"/>
            <a:ext cx="6095794" cy="3807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55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503FD-581F-AF01-970C-DDEA8EC929D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C412D4A-2B47-133B-315E-374F080E305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30" t="-9432" r="-902" b="-10347"/>
            </a:stretch>
          </a:blipFill>
        </p:spPr>
        <p:txBody>
          <a:bodyPr/>
          <a:lstStyle/>
          <a:p>
            <a:endParaRPr lang="en-US"/>
          </a:p>
        </p:txBody>
      </p:sp>
      <p:sp>
        <p:nvSpPr>
          <p:cNvPr id="3" name="TextBox 3">
            <a:extLst>
              <a:ext uri="{FF2B5EF4-FFF2-40B4-BE49-F238E27FC236}">
                <a16:creationId xmlns:a16="http://schemas.microsoft.com/office/drawing/2014/main" id="{A2D926B0-D100-B5C3-E700-DD36C9016355}"/>
              </a:ext>
            </a:extLst>
          </p:cNvPr>
          <p:cNvSpPr txBox="1"/>
          <p:nvPr/>
        </p:nvSpPr>
        <p:spPr>
          <a:xfrm>
            <a:off x="591290" y="565219"/>
            <a:ext cx="17091993" cy="1481111"/>
          </a:xfrm>
          <a:prstGeom prst="rect">
            <a:avLst/>
          </a:prstGeom>
        </p:spPr>
        <p:txBody>
          <a:bodyPr wrap="square" lIns="0" tIns="0" rIns="0" bIns="0" rtlCol="0" anchor="t">
            <a:spAutoFit/>
          </a:bodyPr>
          <a:lstStyle/>
          <a:p>
            <a:pPr>
              <a:lnSpc>
                <a:spcPts val="11399"/>
              </a:lnSpc>
              <a:spcBef>
                <a:spcPct val="0"/>
              </a:spcBef>
            </a:pPr>
            <a:r>
              <a:rPr lang="en-US" sz="9999" dirty="0">
                <a:solidFill>
                  <a:srgbClr val="FFFFFF"/>
                </a:solidFill>
                <a:latin typeface="Balsamiq Sans"/>
              </a:rPr>
              <a:t>How is the check carried out?</a:t>
            </a:r>
          </a:p>
        </p:txBody>
      </p:sp>
      <p:sp>
        <p:nvSpPr>
          <p:cNvPr id="4" name="Freeform 4">
            <a:extLst>
              <a:ext uri="{FF2B5EF4-FFF2-40B4-BE49-F238E27FC236}">
                <a16:creationId xmlns:a16="http://schemas.microsoft.com/office/drawing/2014/main" id="{A43D1112-EB33-5E31-69C9-AEE8C09CCB4B}"/>
              </a:ext>
            </a:extLst>
          </p:cNvPr>
          <p:cNvSpPr/>
          <p:nvPr/>
        </p:nvSpPr>
        <p:spPr>
          <a:xfrm flipH="1">
            <a:off x="16225193" y="8168283"/>
            <a:ext cx="1840302" cy="1828800"/>
          </a:xfrm>
          <a:custGeom>
            <a:avLst/>
            <a:gdLst/>
            <a:ahLst/>
            <a:cxnLst/>
            <a:rect l="l" t="t" r="r" b="b"/>
            <a:pathLst>
              <a:path w="1840302" h="1828800">
                <a:moveTo>
                  <a:pt x="1840302" y="0"/>
                </a:moveTo>
                <a:lnTo>
                  <a:pt x="0" y="0"/>
                </a:lnTo>
                <a:lnTo>
                  <a:pt x="0" y="1828800"/>
                </a:lnTo>
                <a:lnTo>
                  <a:pt x="1840302" y="1828800"/>
                </a:lnTo>
                <a:lnTo>
                  <a:pt x="184030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D0694E12-3586-E093-2FD4-84DD8A5FCABA}"/>
              </a:ext>
            </a:extLst>
          </p:cNvPr>
          <p:cNvSpPr/>
          <p:nvPr/>
        </p:nvSpPr>
        <p:spPr>
          <a:xfrm flipV="1">
            <a:off x="223354" y="285750"/>
            <a:ext cx="1840302" cy="1828800"/>
          </a:xfrm>
          <a:custGeom>
            <a:avLst/>
            <a:gdLst/>
            <a:ahLst/>
            <a:cxnLst/>
            <a:rect l="l" t="t" r="r" b="b"/>
            <a:pathLst>
              <a:path w="1840302" h="1828800">
                <a:moveTo>
                  <a:pt x="0" y="1828800"/>
                </a:moveTo>
                <a:lnTo>
                  <a:pt x="1840302" y="1828800"/>
                </a:lnTo>
                <a:lnTo>
                  <a:pt x="1840302" y="0"/>
                </a:lnTo>
                <a:lnTo>
                  <a:pt x="0" y="0"/>
                </a:lnTo>
                <a:lnTo>
                  <a:pt x="0" y="1828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A861483E-6287-8E0C-87AE-7B83D05C468C}"/>
              </a:ext>
            </a:extLst>
          </p:cNvPr>
          <p:cNvSpPr/>
          <p:nvPr/>
        </p:nvSpPr>
        <p:spPr>
          <a:xfrm flipH="1" flipV="1">
            <a:off x="16225193" y="285750"/>
            <a:ext cx="1840302" cy="1828800"/>
          </a:xfrm>
          <a:custGeom>
            <a:avLst/>
            <a:gdLst/>
            <a:ahLst/>
            <a:cxnLst/>
            <a:rect l="l" t="t" r="r" b="b"/>
            <a:pathLst>
              <a:path w="1840302" h="1828800">
                <a:moveTo>
                  <a:pt x="1840302" y="1828800"/>
                </a:moveTo>
                <a:lnTo>
                  <a:pt x="0" y="1828800"/>
                </a:lnTo>
                <a:lnTo>
                  <a:pt x="0" y="0"/>
                </a:lnTo>
                <a:lnTo>
                  <a:pt x="1840302" y="0"/>
                </a:lnTo>
                <a:lnTo>
                  <a:pt x="1840302" y="1828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66284E80-C95E-A5A4-76AA-41A9E881CBC9}"/>
              </a:ext>
            </a:extLst>
          </p:cNvPr>
          <p:cNvSpPr/>
          <p:nvPr/>
        </p:nvSpPr>
        <p:spPr>
          <a:xfrm>
            <a:off x="223354" y="8168283"/>
            <a:ext cx="1840302" cy="1828800"/>
          </a:xfrm>
          <a:custGeom>
            <a:avLst/>
            <a:gdLst/>
            <a:ahLst/>
            <a:cxnLst/>
            <a:rect l="l" t="t" r="r" b="b"/>
            <a:pathLst>
              <a:path w="1840302" h="1828800">
                <a:moveTo>
                  <a:pt x="0" y="0"/>
                </a:moveTo>
                <a:lnTo>
                  <a:pt x="1840302" y="0"/>
                </a:lnTo>
                <a:lnTo>
                  <a:pt x="1840302" y="1828800"/>
                </a:lnTo>
                <a:lnTo>
                  <a:pt x="0" y="1828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AutoShape 8">
            <a:extLst>
              <a:ext uri="{FF2B5EF4-FFF2-40B4-BE49-F238E27FC236}">
                <a16:creationId xmlns:a16="http://schemas.microsoft.com/office/drawing/2014/main" id="{4BC276F4-A171-5D16-54E7-E59DF8B82633}"/>
              </a:ext>
            </a:extLst>
          </p:cNvPr>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322AE44F-3872-514A-28F0-FEEEB09250B0}"/>
              </a:ext>
            </a:extLst>
          </p:cNvPr>
          <p:cNvSpPr/>
          <p:nvPr/>
        </p:nvSpPr>
        <p:spPr>
          <a:xfrm>
            <a:off x="5750049" y="285750"/>
            <a:ext cx="6787902" cy="394932"/>
          </a:xfrm>
          <a:custGeom>
            <a:avLst/>
            <a:gdLst/>
            <a:ahLst/>
            <a:cxnLst/>
            <a:rect l="l" t="t" r="r" b="b"/>
            <a:pathLst>
              <a:path w="6787902" h="394932">
                <a:moveTo>
                  <a:pt x="0" y="0"/>
                </a:moveTo>
                <a:lnTo>
                  <a:pt x="6787902" y="0"/>
                </a:lnTo>
                <a:lnTo>
                  <a:pt x="6787902" y="394932"/>
                </a:lnTo>
                <a:lnTo>
                  <a:pt x="0" y="3949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2859179B-1301-4CF1-22A3-14B3CA008E3D}"/>
              </a:ext>
            </a:extLst>
          </p:cNvPr>
          <p:cNvSpPr/>
          <p:nvPr/>
        </p:nvSpPr>
        <p:spPr>
          <a:xfrm flipV="1">
            <a:off x="12801717" y="419467"/>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92E75797-00D4-B1EC-4A9D-E67C904B1EE0}"/>
              </a:ext>
            </a:extLst>
          </p:cNvPr>
          <p:cNvSpPr/>
          <p:nvPr/>
        </p:nvSpPr>
        <p:spPr>
          <a:xfrm flipV="1">
            <a:off x="2455333" y="9847608"/>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2" name="AutoShape 12">
            <a:extLst>
              <a:ext uri="{FF2B5EF4-FFF2-40B4-BE49-F238E27FC236}">
                <a16:creationId xmlns:a16="http://schemas.microsoft.com/office/drawing/2014/main" id="{2D4E5139-EB24-49DC-F832-03D3A2CBC635}"/>
              </a:ext>
            </a:extLst>
          </p:cNvPr>
          <p:cNvSpPr/>
          <p:nvPr/>
        </p:nvSpPr>
        <p:spPr>
          <a:xfrm flipV="1">
            <a:off x="12801717" y="9876550"/>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3" name="Freeform 13">
            <a:extLst>
              <a:ext uri="{FF2B5EF4-FFF2-40B4-BE49-F238E27FC236}">
                <a16:creationId xmlns:a16="http://schemas.microsoft.com/office/drawing/2014/main" id="{5606F276-C61C-714D-19DC-5B4CF2522C97}"/>
              </a:ext>
            </a:extLst>
          </p:cNvPr>
          <p:cNvSpPr/>
          <p:nvPr/>
        </p:nvSpPr>
        <p:spPr>
          <a:xfrm flipV="1">
            <a:off x="5750473" y="9602150"/>
            <a:ext cx="6787902" cy="394932"/>
          </a:xfrm>
          <a:custGeom>
            <a:avLst/>
            <a:gdLst/>
            <a:ahLst/>
            <a:cxnLst/>
            <a:rect l="l" t="t" r="r" b="b"/>
            <a:pathLst>
              <a:path w="6787902" h="394932">
                <a:moveTo>
                  <a:pt x="0" y="394933"/>
                </a:moveTo>
                <a:lnTo>
                  <a:pt x="6787902" y="394933"/>
                </a:lnTo>
                <a:lnTo>
                  <a:pt x="6787902" y="0"/>
                </a:lnTo>
                <a:lnTo>
                  <a:pt x="0" y="0"/>
                </a:lnTo>
                <a:lnTo>
                  <a:pt x="0" y="39493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AutoShape 14">
            <a:extLst>
              <a:ext uri="{FF2B5EF4-FFF2-40B4-BE49-F238E27FC236}">
                <a16:creationId xmlns:a16="http://schemas.microsoft.com/office/drawing/2014/main" id="{915EFA0D-3BAE-DB5D-AC7C-549ADEC65C0C}"/>
              </a:ext>
            </a:extLst>
          </p:cNvPr>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5" name="AutoShape 15">
            <a:extLst>
              <a:ext uri="{FF2B5EF4-FFF2-40B4-BE49-F238E27FC236}">
                <a16:creationId xmlns:a16="http://schemas.microsoft.com/office/drawing/2014/main" id="{013A7EB6-B7F7-B5BB-90B3-108551527B1E}"/>
              </a:ext>
            </a:extLst>
          </p:cNvPr>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6" name="AutoShape 16">
            <a:extLst>
              <a:ext uri="{FF2B5EF4-FFF2-40B4-BE49-F238E27FC236}">
                <a16:creationId xmlns:a16="http://schemas.microsoft.com/office/drawing/2014/main" id="{FBC9AF75-A626-27BA-D8D8-DE4541737346}"/>
              </a:ext>
            </a:extLst>
          </p:cNvPr>
          <p:cNvSpPr/>
          <p:nvPr/>
        </p:nvSpPr>
        <p:spPr>
          <a:xfrm>
            <a:off x="395026" y="2426481"/>
            <a:ext cx="0" cy="5434037"/>
          </a:xfrm>
          <a:prstGeom prst="line">
            <a:avLst/>
          </a:prstGeom>
          <a:ln w="38100" cap="flat">
            <a:solidFill>
              <a:srgbClr val="FFFFFF"/>
            </a:solidFill>
            <a:prstDash val="solid"/>
            <a:headEnd type="none" w="sm" len="sm"/>
            <a:tailEnd type="none" w="sm" len="sm"/>
          </a:ln>
        </p:spPr>
        <p:txBody>
          <a:bodyPr/>
          <a:lstStyle/>
          <a:p>
            <a:endParaRPr lang="en-US"/>
          </a:p>
        </p:txBody>
      </p:sp>
      <p:sp>
        <p:nvSpPr>
          <p:cNvPr id="17" name="AutoShape 17">
            <a:extLst>
              <a:ext uri="{FF2B5EF4-FFF2-40B4-BE49-F238E27FC236}">
                <a16:creationId xmlns:a16="http://schemas.microsoft.com/office/drawing/2014/main" id="{8E0FBE0E-527E-76AB-679E-C43E4C9CFEA9}"/>
              </a:ext>
            </a:extLst>
          </p:cNvPr>
          <p:cNvSpPr/>
          <p:nvPr/>
        </p:nvSpPr>
        <p:spPr>
          <a:xfrm>
            <a:off x="17905788" y="2426481"/>
            <a:ext cx="0" cy="5434037"/>
          </a:xfrm>
          <a:prstGeom prst="line">
            <a:avLst/>
          </a:prstGeom>
          <a:ln w="38100" cap="flat">
            <a:solidFill>
              <a:srgbClr val="FFFFFF"/>
            </a:solidFill>
            <a:prstDash val="solid"/>
            <a:headEnd type="none" w="sm" len="sm"/>
            <a:tailEnd type="none" w="sm" len="sm"/>
          </a:ln>
        </p:spPr>
        <p:txBody>
          <a:bodyPr/>
          <a:lstStyle/>
          <a:p>
            <a:endParaRPr lang="en-US"/>
          </a:p>
        </p:txBody>
      </p:sp>
      <p:sp>
        <p:nvSpPr>
          <p:cNvPr id="18" name="TextBox 18">
            <a:extLst>
              <a:ext uri="{FF2B5EF4-FFF2-40B4-BE49-F238E27FC236}">
                <a16:creationId xmlns:a16="http://schemas.microsoft.com/office/drawing/2014/main" id="{B5372ECC-3304-9292-7C3B-CCFED805C939}"/>
              </a:ext>
            </a:extLst>
          </p:cNvPr>
          <p:cNvSpPr txBox="1"/>
          <p:nvPr/>
        </p:nvSpPr>
        <p:spPr>
          <a:xfrm>
            <a:off x="591290" y="2325799"/>
            <a:ext cx="17222907" cy="7325082"/>
          </a:xfrm>
          <a:prstGeom prst="rect">
            <a:avLst/>
          </a:prstGeom>
        </p:spPr>
        <p:txBody>
          <a:bodyPr wrap="square" lIns="0" tIns="0" rIns="0" bIns="0" rtlCol="0" anchor="t">
            <a:spAutoFit/>
          </a:bodyPr>
          <a:lstStyle/>
          <a:p>
            <a:pPr marL="755649" lvl="1" indent="-377824">
              <a:buFont typeface="Arial"/>
              <a:buChar char="•"/>
            </a:pPr>
            <a:r>
              <a:rPr lang="en-GB" sz="2800" dirty="0">
                <a:solidFill>
                  <a:srgbClr val="FFFFFF"/>
                </a:solidFill>
                <a:latin typeface="Arial" panose="020B0604020202020204" pitchFamily="34" charset="0"/>
                <a:cs typeface="Arial" panose="020B0604020202020204" pitchFamily="34" charset="0"/>
              </a:rPr>
              <a:t>The Times Tables Check is online and on-screen (iPads)</a:t>
            </a:r>
          </a:p>
          <a:p>
            <a:pPr marL="755649" lvl="1" indent="-377824">
              <a:buFont typeface="Arial"/>
              <a:buChar char="•"/>
            </a:pPr>
            <a:endParaRPr lang="en-GB" sz="2800" dirty="0">
              <a:solidFill>
                <a:srgbClr val="FFFFFF"/>
              </a:solidFill>
              <a:latin typeface="Arial" panose="020B0604020202020204" pitchFamily="34" charset="0"/>
              <a:cs typeface="Arial" panose="020B0604020202020204" pitchFamily="34" charset="0"/>
            </a:endParaRPr>
          </a:p>
          <a:p>
            <a:pPr marL="755649" lvl="1" indent="-377824">
              <a:buFont typeface="Arial"/>
              <a:buChar char="•"/>
            </a:pPr>
            <a:r>
              <a:rPr lang="en-GB" sz="2800" dirty="0">
                <a:solidFill>
                  <a:srgbClr val="FFFFFF"/>
                </a:solidFill>
                <a:latin typeface="Arial" panose="020B0604020202020204" pitchFamily="34" charset="0"/>
                <a:cs typeface="Arial" panose="020B0604020202020204" pitchFamily="34" charset="0"/>
              </a:rPr>
              <a:t>The test will be fully digital and take place on screen. It is available to use on laptops and iPads.</a:t>
            </a:r>
          </a:p>
          <a:p>
            <a:pPr marL="755649" lvl="1" indent="-377824">
              <a:buFont typeface="Arial"/>
              <a:buChar char="•"/>
            </a:pPr>
            <a:endParaRPr lang="en-GB" sz="2800" dirty="0">
              <a:solidFill>
                <a:srgbClr val="FFFFFF"/>
              </a:solidFill>
              <a:latin typeface="Arial" panose="020B0604020202020204" pitchFamily="34" charset="0"/>
              <a:cs typeface="Arial" panose="020B0604020202020204" pitchFamily="34" charset="0"/>
            </a:endParaRPr>
          </a:p>
          <a:p>
            <a:pPr marL="755649" lvl="1" indent="-377824">
              <a:buFont typeface="Arial"/>
              <a:buChar char="•"/>
            </a:pPr>
            <a:r>
              <a:rPr lang="en-GB" sz="2800" dirty="0">
                <a:solidFill>
                  <a:srgbClr val="FFFFFF"/>
                </a:solidFill>
                <a:latin typeface="Arial" panose="020B0604020202020204" pitchFamily="34" charset="0"/>
                <a:cs typeface="Arial" panose="020B0604020202020204" pitchFamily="34" charset="0"/>
              </a:rPr>
              <a:t>3 Practice questions will be asked before it starts. 25 questions will be asked</a:t>
            </a:r>
          </a:p>
          <a:p>
            <a:pPr marL="755649" lvl="1" indent="-377824">
              <a:buFont typeface="Arial"/>
              <a:buChar char="•"/>
            </a:pPr>
            <a:endParaRPr lang="en-GB" sz="2800" dirty="0">
              <a:solidFill>
                <a:srgbClr val="FFFFFF"/>
              </a:solidFill>
              <a:latin typeface="Arial" panose="020B0604020202020204" pitchFamily="34" charset="0"/>
              <a:cs typeface="Arial" panose="020B0604020202020204" pitchFamily="34" charset="0"/>
            </a:endParaRPr>
          </a:p>
          <a:p>
            <a:pPr marL="755649" lvl="1" indent="-377824">
              <a:buFont typeface="Arial"/>
              <a:buChar char="•"/>
            </a:pPr>
            <a:r>
              <a:rPr lang="en-GB" sz="2800" dirty="0">
                <a:solidFill>
                  <a:srgbClr val="FFFFFF"/>
                </a:solidFill>
                <a:latin typeface="Arial" panose="020B0604020202020204" pitchFamily="34" charset="0"/>
                <a:cs typeface="Arial" panose="020B0604020202020204" pitchFamily="34" charset="0"/>
              </a:rPr>
              <a:t>Children will have 6 seconds to answer each question</a:t>
            </a:r>
          </a:p>
          <a:p>
            <a:pPr marL="755649" lvl="1" indent="-377824">
              <a:buFont typeface="Arial"/>
              <a:buChar char="•"/>
            </a:pPr>
            <a:endParaRPr lang="en-GB" sz="2800" dirty="0">
              <a:solidFill>
                <a:srgbClr val="FFFFFF"/>
              </a:solidFill>
              <a:latin typeface="Arial" panose="020B0604020202020204" pitchFamily="34" charset="0"/>
              <a:cs typeface="Arial" panose="020B0604020202020204" pitchFamily="34" charset="0"/>
            </a:endParaRPr>
          </a:p>
          <a:p>
            <a:pPr marL="755649" lvl="1" indent="-377824">
              <a:buFont typeface="Arial"/>
              <a:buChar char="•"/>
            </a:pPr>
            <a:r>
              <a:rPr lang="en-GB" sz="2800" dirty="0">
                <a:solidFill>
                  <a:srgbClr val="FFFFFF"/>
                </a:solidFill>
                <a:latin typeface="Arial" panose="020B0604020202020204" pitchFamily="34" charset="0"/>
                <a:cs typeface="Arial" panose="020B0604020202020204" pitchFamily="34" charset="0"/>
              </a:rPr>
              <a:t>Access arrangements may be appropriate for pupils with specific needs who require additional arrangements so they can take part in the MTC (e.g. pause between questions)</a:t>
            </a:r>
          </a:p>
          <a:p>
            <a:pPr marL="755649" lvl="1" indent="-377824">
              <a:buFont typeface="Arial"/>
              <a:buChar char="•"/>
            </a:pPr>
            <a:endParaRPr lang="en-GB" sz="2800" dirty="0">
              <a:solidFill>
                <a:srgbClr val="FFFFFF"/>
              </a:solidFill>
              <a:latin typeface="Arial" panose="020B0604020202020204" pitchFamily="34" charset="0"/>
              <a:cs typeface="Arial" panose="020B0604020202020204" pitchFamily="34" charset="0"/>
            </a:endParaRPr>
          </a:p>
          <a:p>
            <a:pPr marL="755649" lvl="1" indent="-377824">
              <a:buFont typeface="Arial"/>
              <a:buChar char="•"/>
            </a:pPr>
            <a:r>
              <a:rPr lang="en-GB" sz="2800" dirty="0">
                <a:solidFill>
                  <a:srgbClr val="FFFFFF"/>
                </a:solidFill>
                <a:latin typeface="Arial" panose="020B0604020202020204" pitchFamily="34" charset="0"/>
                <a:cs typeface="Arial" panose="020B0604020202020204" pitchFamily="34" charset="0"/>
              </a:rPr>
              <a:t>There is no expected pass rate or threshold. This means that, unlike the KS1 Phonics Screening check, children will not be expected to re-sit the check if they do not meet a set threshold in this KS2 Times Tables Test.</a:t>
            </a:r>
          </a:p>
          <a:p>
            <a:pPr marL="755649" lvl="1" indent="-377824">
              <a:buFont typeface="Arial"/>
              <a:buChar char="•"/>
            </a:pPr>
            <a:endParaRPr lang="en-US" sz="2800" dirty="0">
              <a:solidFill>
                <a:srgbClr val="FFFFFF"/>
              </a:solidFill>
              <a:latin typeface="Arial" panose="020B0604020202020204" pitchFamily="34" charset="0"/>
              <a:cs typeface="Arial" panose="020B0604020202020204" pitchFamily="34" charset="0"/>
            </a:endParaRPr>
          </a:p>
          <a:p>
            <a:pPr marL="755649" lvl="1" indent="-377824">
              <a:buFont typeface="Arial"/>
              <a:buChar char="•"/>
            </a:pPr>
            <a:r>
              <a:rPr lang="en-US" sz="2800" dirty="0">
                <a:solidFill>
                  <a:srgbClr val="FFFFFF"/>
                </a:solidFill>
                <a:latin typeface="Arial" panose="020B0604020202020204" pitchFamily="34" charset="0"/>
                <a:cs typeface="Arial" panose="020B0604020202020204" pitchFamily="34" charset="0"/>
              </a:rPr>
              <a:t>If, however, there is disruption that day, or technical issues happen – it can </a:t>
            </a:r>
            <a:r>
              <a:rPr lang="en-US" sz="2800" dirty="0" err="1">
                <a:solidFill>
                  <a:srgbClr val="FFFFFF"/>
                </a:solidFill>
                <a:latin typeface="Arial" panose="020B0604020202020204" pitchFamily="34" charset="0"/>
                <a:cs typeface="Arial" panose="020B0604020202020204" pitchFamily="34" charset="0"/>
              </a:rPr>
              <a:t>organised</a:t>
            </a:r>
            <a:r>
              <a:rPr lang="en-US" sz="2800" dirty="0">
                <a:solidFill>
                  <a:srgbClr val="FFFFFF"/>
                </a:solidFill>
                <a:latin typeface="Arial" panose="020B0604020202020204" pitchFamily="34" charset="0"/>
                <a:cs typeface="Arial" panose="020B0604020202020204" pitchFamily="34" charset="0"/>
              </a:rPr>
              <a:t> for them to retake.</a:t>
            </a:r>
          </a:p>
          <a:p>
            <a:pPr marL="755649" lvl="1" indent="-377824">
              <a:buFont typeface="Arial"/>
              <a:buChar char="•"/>
            </a:pPr>
            <a:endParaRPr lang="en-US" sz="2800" dirty="0">
              <a:solidFill>
                <a:srgbClr val="FFFFFF"/>
              </a:solidFill>
              <a:latin typeface="Arial" panose="020B0604020202020204" pitchFamily="34" charset="0"/>
              <a:cs typeface="Arial" panose="020B0604020202020204" pitchFamily="34" charset="0"/>
            </a:endParaRPr>
          </a:p>
        </p:txBody>
      </p:sp>
      <p:sp>
        <p:nvSpPr>
          <p:cNvPr id="19" name="AutoShape 2" descr="eyes clipart png 10 free Cliparts | Download images on Clipground 2021">
            <a:extLst>
              <a:ext uri="{FF2B5EF4-FFF2-40B4-BE49-F238E27FC236}">
                <a16:creationId xmlns:a16="http://schemas.microsoft.com/office/drawing/2014/main" id="{6E9AC9C9-0287-327A-7F26-6851DBCF76B0}"/>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39270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B02DE-EFBD-1A09-2C31-C976DEA04E1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90E5FC5-8FD1-1322-3B12-1A95B1C635A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30" t="-9432" r="-902" b="-10347"/>
            </a:stretch>
          </a:blipFill>
        </p:spPr>
        <p:txBody>
          <a:bodyPr/>
          <a:lstStyle/>
          <a:p>
            <a:endParaRPr lang="en-US" dirty="0"/>
          </a:p>
        </p:txBody>
      </p:sp>
      <p:sp>
        <p:nvSpPr>
          <p:cNvPr id="3" name="TextBox 3">
            <a:extLst>
              <a:ext uri="{FF2B5EF4-FFF2-40B4-BE49-F238E27FC236}">
                <a16:creationId xmlns:a16="http://schemas.microsoft.com/office/drawing/2014/main" id="{E3311D08-4111-DD2F-2D4A-5C0356CAFA0D}"/>
              </a:ext>
            </a:extLst>
          </p:cNvPr>
          <p:cNvSpPr txBox="1"/>
          <p:nvPr/>
        </p:nvSpPr>
        <p:spPr>
          <a:xfrm>
            <a:off x="1831312" y="1247775"/>
            <a:ext cx="14625376" cy="1481111"/>
          </a:xfrm>
          <a:prstGeom prst="rect">
            <a:avLst/>
          </a:prstGeom>
        </p:spPr>
        <p:txBody>
          <a:bodyPr lIns="0" tIns="0" rIns="0" bIns="0" rtlCol="0" anchor="t">
            <a:spAutoFit/>
          </a:bodyPr>
          <a:lstStyle/>
          <a:p>
            <a:pPr>
              <a:lnSpc>
                <a:spcPts val="11399"/>
              </a:lnSpc>
              <a:spcBef>
                <a:spcPct val="0"/>
              </a:spcBef>
            </a:pPr>
            <a:r>
              <a:rPr lang="en-US" sz="9999" dirty="0">
                <a:solidFill>
                  <a:srgbClr val="FFFFFF"/>
                </a:solidFill>
                <a:latin typeface="Balsamiq Sans"/>
              </a:rPr>
              <a:t>What does it look like?</a:t>
            </a:r>
          </a:p>
        </p:txBody>
      </p:sp>
      <p:sp>
        <p:nvSpPr>
          <p:cNvPr id="4" name="Freeform 4">
            <a:extLst>
              <a:ext uri="{FF2B5EF4-FFF2-40B4-BE49-F238E27FC236}">
                <a16:creationId xmlns:a16="http://schemas.microsoft.com/office/drawing/2014/main" id="{591ED323-014A-FE93-29BF-8C8B885DC7E2}"/>
              </a:ext>
            </a:extLst>
          </p:cNvPr>
          <p:cNvSpPr/>
          <p:nvPr/>
        </p:nvSpPr>
        <p:spPr>
          <a:xfrm flipH="1">
            <a:off x="16225193" y="8168283"/>
            <a:ext cx="1840302" cy="1828800"/>
          </a:xfrm>
          <a:custGeom>
            <a:avLst/>
            <a:gdLst/>
            <a:ahLst/>
            <a:cxnLst/>
            <a:rect l="l" t="t" r="r" b="b"/>
            <a:pathLst>
              <a:path w="1840302" h="1828800">
                <a:moveTo>
                  <a:pt x="1840302" y="0"/>
                </a:moveTo>
                <a:lnTo>
                  <a:pt x="0" y="0"/>
                </a:lnTo>
                <a:lnTo>
                  <a:pt x="0" y="1828800"/>
                </a:lnTo>
                <a:lnTo>
                  <a:pt x="1840302" y="1828800"/>
                </a:lnTo>
                <a:lnTo>
                  <a:pt x="184030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73F12BB5-60AB-CB8A-F715-62DC47330F4E}"/>
              </a:ext>
            </a:extLst>
          </p:cNvPr>
          <p:cNvSpPr/>
          <p:nvPr/>
        </p:nvSpPr>
        <p:spPr>
          <a:xfrm flipV="1">
            <a:off x="223354" y="285750"/>
            <a:ext cx="1840302" cy="1828800"/>
          </a:xfrm>
          <a:custGeom>
            <a:avLst/>
            <a:gdLst/>
            <a:ahLst/>
            <a:cxnLst/>
            <a:rect l="l" t="t" r="r" b="b"/>
            <a:pathLst>
              <a:path w="1840302" h="1828800">
                <a:moveTo>
                  <a:pt x="0" y="1828800"/>
                </a:moveTo>
                <a:lnTo>
                  <a:pt x="1840302" y="1828800"/>
                </a:lnTo>
                <a:lnTo>
                  <a:pt x="1840302" y="0"/>
                </a:lnTo>
                <a:lnTo>
                  <a:pt x="0" y="0"/>
                </a:lnTo>
                <a:lnTo>
                  <a:pt x="0" y="1828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76BAB4DA-D581-E029-3906-4A8E50C9F8A5}"/>
              </a:ext>
            </a:extLst>
          </p:cNvPr>
          <p:cNvSpPr/>
          <p:nvPr/>
        </p:nvSpPr>
        <p:spPr>
          <a:xfrm flipH="1" flipV="1">
            <a:off x="16225193" y="285750"/>
            <a:ext cx="1840302" cy="1828800"/>
          </a:xfrm>
          <a:custGeom>
            <a:avLst/>
            <a:gdLst/>
            <a:ahLst/>
            <a:cxnLst/>
            <a:rect l="l" t="t" r="r" b="b"/>
            <a:pathLst>
              <a:path w="1840302" h="1828800">
                <a:moveTo>
                  <a:pt x="1840302" y="1828800"/>
                </a:moveTo>
                <a:lnTo>
                  <a:pt x="0" y="1828800"/>
                </a:lnTo>
                <a:lnTo>
                  <a:pt x="0" y="0"/>
                </a:lnTo>
                <a:lnTo>
                  <a:pt x="1840302" y="0"/>
                </a:lnTo>
                <a:lnTo>
                  <a:pt x="1840302" y="1828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695AFF20-DA2A-0E5E-5D1B-BC0DCBB892DC}"/>
              </a:ext>
            </a:extLst>
          </p:cNvPr>
          <p:cNvSpPr/>
          <p:nvPr/>
        </p:nvSpPr>
        <p:spPr>
          <a:xfrm>
            <a:off x="223354" y="8168283"/>
            <a:ext cx="1840302" cy="1828800"/>
          </a:xfrm>
          <a:custGeom>
            <a:avLst/>
            <a:gdLst/>
            <a:ahLst/>
            <a:cxnLst/>
            <a:rect l="l" t="t" r="r" b="b"/>
            <a:pathLst>
              <a:path w="1840302" h="1828800">
                <a:moveTo>
                  <a:pt x="0" y="0"/>
                </a:moveTo>
                <a:lnTo>
                  <a:pt x="1840302" y="0"/>
                </a:lnTo>
                <a:lnTo>
                  <a:pt x="1840302" y="1828800"/>
                </a:lnTo>
                <a:lnTo>
                  <a:pt x="0" y="1828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AutoShape 8">
            <a:extLst>
              <a:ext uri="{FF2B5EF4-FFF2-40B4-BE49-F238E27FC236}">
                <a16:creationId xmlns:a16="http://schemas.microsoft.com/office/drawing/2014/main" id="{4929F8AE-9906-9023-31D0-53A08C96E69B}"/>
              </a:ext>
            </a:extLst>
          </p:cNvPr>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5C3CF521-95AC-00EC-7307-66C931CAD5F4}"/>
              </a:ext>
            </a:extLst>
          </p:cNvPr>
          <p:cNvSpPr/>
          <p:nvPr/>
        </p:nvSpPr>
        <p:spPr>
          <a:xfrm>
            <a:off x="5750049" y="285750"/>
            <a:ext cx="6787902" cy="394932"/>
          </a:xfrm>
          <a:custGeom>
            <a:avLst/>
            <a:gdLst/>
            <a:ahLst/>
            <a:cxnLst/>
            <a:rect l="l" t="t" r="r" b="b"/>
            <a:pathLst>
              <a:path w="6787902" h="394932">
                <a:moveTo>
                  <a:pt x="0" y="0"/>
                </a:moveTo>
                <a:lnTo>
                  <a:pt x="6787902" y="0"/>
                </a:lnTo>
                <a:lnTo>
                  <a:pt x="6787902" y="394932"/>
                </a:lnTo>
                <a:lnTo>
                  <a:pt x="0" y="3949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F71754D5-691E-D1F1-CEE5-EFA598E88493}"/>
              </a:ext>
            </a:extLst>
          </p:cNvPr>
          <p:cNvSpPr/>
          <p:nvPr/>
        </p:nvSpPr>
        <p:spPr>
          <a:xfrm flipV="1">
            <a:off x="12801717" y="419467"/>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1C6BE1DB-31D6-FAF4-C455-E55613C9858A}"/>
              </a:ext>
            </a:extLst>
          </p:cNvPr>
          <p:cNvSpPr/>
          <p:nvPr/>
        </p:nvSpPr>
        <p:spPr>
          <a:xfrm flipV="1">
            <a:off x="2455333" y="9847608"/>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2" name="AutoShape 12">
            <a:extLst>
              <a:ext uri="{FF2B5EF4-FFF2-40B4-BE49-F238E27FC236}">
                <a16:creationId xmlns:a16="http://schemas.microsoft.com/office/drawing/2014/main" id="{99C9176B-F79B-A1DA-5F4A-2DBCF923FCC7}"/>
              </a:ext>
            </a:extLst>
          </p:cNvPr>
          <p:cNvSpPr/>
          <p:nvPr/>
        </p:nvSpPr>
        <p:spPr>
          <a:xfrm flipV="1">
            <a:off x="12801717" y="9876550"/>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3" name="Freeform 13">
            <a:extLst>
              <a:ext uri="{FF2B5EF4-FFF2-40B4-BE49-F238E27FC236}">
                <a16:creationId xmlns:a16="http://schemas.microsoft.com/office/drawing/2014/main" id="{A391F173-D3F1-A170-11C0-227B7143E320}"/>
              </a:ext>
            </a:extLst>
          </p:cNvPr>
          <p:cNvSpPr/>
          <p:nvPr/>
        </p:nvSpPr>
        <p:spPr>
          <a:xfrm flipV="1">
            <a:off x="5750473" y="9602150"/>
            <a:ext cx="6787902" cy="394932"/>
          </a:xfrm>
          <a:custGeom>
            <a:avLst/>
            <a:gdLst/>
            <a:ahLst/>
            <a:cxnLst/>
            <a:rect l="l" t="t" r="r" b="b"/>
            <a:pathLst>
              <a:path w="6787902" h="394932">
                <a:moveTo>
                  <a:pt x="0" y="394933"/>
                </a:moveTo>
                <a:lnTo>
                  <a:pt x="6787902" y="394933"/>
                </a:lnTo>
                <a:lnTo>
                  <a:pt x="6787902" y="0"/>
                </a:lnTo>
                <a:lnTo>
                  <a:pt x="0" y="0"/>
                </a:lnTo>
                <a:lnTo>
                  <a:pt x="0" y="39493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AutoShape 14">
            <a:extLst>
              <a:ext uri="{FF2B5EF4-FFF2-40B4-BE49-F238E27FC236}">
                <a16:creationId xmlns:a16="http://schemas.microsoft.com/office/drawing/2014/main" id="{83210109-70CE-59F5-779D-08D406D16FF4}"/>
              </a:ext>
            </a:extLst>
          </p:cNvPr>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5" name="AutoShape 15">
            <a:extLst>
              <a:ext uri="{FF2B5EF4-FFF2-40B4-BE49-F238E27FC236}">
                <a16:creationId xmlns:a16="http://schemas.microsoft.com/office/drawing/2014/main" id="{544883F5-64BE-3075-20BD-D3FA0D0A1159}"/>
              </a:ext>
            </a:extLst>
          </p:cNvPr>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6" name="AutoShape 16">
            <a:extLst>
              <a:ext uri="{FF2B5EF4-FFF2-40B4-BE49-F238E27FC236}">
                <a16:creationId xmlns:a16="http://schemas.microsoft.com/office/drawing/2014/main" id="{1BE0294F-6AC8-0FBD-A645-E3987358B230}"/>
              </a:ext>
            </a:extLst>
          </p:cNvPr>
          <p:cNvSpPr/>
          <p:nvPr/>
        </p:nvSpPr>
        <p:spPr>
          <a:xfrm>
            <a:off x="395026" y="2426481"/>
            <a:ext cx="0" cy="5434037"/>
          </a:xfrm>
          <a:prstGeom prst="line">
            <a:avLst/>
          </a:prstGeom>
          <a:ln w="38100" cap="flat">
            <a:solidFill>
              <a:srgbClr val="FFFFFF"/>
            </a:solidFill>
            <a:prstDash val="solid"/>
            <a:headEnd type="none" w="sm" len="sm"/>
            <a:tailEnd type="none" w="sm" len="sm"/>
          </a:ln>
        </p:spPr>
        <p:txBody>
          <a:bodyPr/>
          <a:lstStyle/>
          <a:p>
            <a:endParaRPr lang="en-US"/>
          </a:p>
        </p:txBody>
      </p:sp>
      <p:sp>
        <p:nvSpPr>
          <p:cNvPr id="17" name="AutoShape 17">
            <a:extLst>
              <a:ext uri="{FF2B5EF4-FFF2-40B4-BE49-F238E27FC236}">
                <a16:creationId xmlns:a16="http://schemas.microsoft.com/office/drawing/2014/main" id="{B53DED6D-D6F0-FBD7-AD60-E3143E3FEC98}"/>
              </a:ext>
            </a:extLst>
          </p:cNvPr>
          <p:cNvSpPr/>
          <p:nvPr/>
        </p:nvSpPr>
        <p:spPr>
          <a:xfrm>
            <a:off x="17905788" y="2426481"/>
            <a:ext cx="0" cy="5434037"/>
          </a:xfrm>
          <a:prstGeom prst="line">
            <a:avLst/>
          </a:prstGeom>
          <a:ln w="38100" cap="flat">
            <a:solidFill>
              <a:srgbClr val="FFFFFF"/>
            </a:solidFill>
            <a:prstDash val="solid"/>
            <a:headEnd type="none" w="sm" len="sm"/>
            <a:tailEnd type="none" w="sm" len="sm"/>
          </a:ln>
        </p:spPr>
        <p:txBody>
          <a:bodyPr/>
          <a:lstStyle/>
          <a:p>
            <a:endParaRPr lang="en-US"/>
          </a:p>
        </p:txBody>
      </p:sp>
      <p:sp>
        <p:nvSpPr>
          <p:cNvPr id="19" name="AutoShape 2" descr="eyes clipart png 10 free Cliparts | Download images on Clipground 2021">
            <a:extLst>
              <a:ext uri="{FF2B5EF4-FFF2-40B4-BE49-F238E27FC236}">
                <a16:creationId xmlns:a16="http://schemas.microsoft.com/office/drawing/2014/main" id="{B060EA31-3942-87FA-2486-963B75E7311E}"/>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 name="Picture 19">
            <a:extLst>
              <a:ext uri="{FF2B5EF4-FFF2-40B4-BE49-F238E27FC236}">
                <a16:creationId xmlns:a16="http://schemas.microsoft.com/office/drawing/2014/main" id="{E9FBF319-5DAE-A995-3C7B-2FF5085EE3D3}"/>
              </a:ext>
            </a:extLst>
          </p:cNvPr>
          <p:cNvPicPr>
            <a:picLocks noChangeAspect="1"/>
          </p:cNvPicPr>
          <p:nvPr/>
        </p:nvPicPr>
        <p:blipFill>
          <a:blip r:embed="rId7"/>
          <a:stretch>
            <a:fillRect/>
          </a:stretch>
        </p:blipFill>
        <p:spPr>
          <a:xfrm>
            <a:off x="4446639" y="2728886"/>
            <a:ext cx="8839197" cy="6195699"/>
          </a:xfrm>
          <a:prstGeom prst="rect">
            <a:avLst/>
          </a:prstGeom>
        </p:spPr>
      </p:pic>
      <p:sp>
        <p:nvSpPr>
          <p:cNvPr id="24" name="TextBox 23">
            <a:extLst>
              <a:ext uri="{FF2B5EF4-FFF2-40B4-BE49-F238E27FC236}">
                <a16:creationId xmlns:a16="http://schemas.microsoft.com/office/drawing/2014/main" id="{49DEFFDA-2D04-F738-109A-5594FFC56234}"/>
              </a:ext>
            </a:extLst>
          </p:cNvPr>
          <p:cNvSpPr txBox="1"/>
          <p:nvPr/>
        </p:nvSpPr>
        <p:spPr>
          <a:xfrm>
            <a:off x="765228" y="4628181"/>
            <a:ext cx="2916183" cy="1015663"/>
          </a:xfrm>
          <a:prstGeom prst="rect">
            <a:avLst/>
          </a:prstGeom>
          <a:noFill/>
        </p:spPr>
        <p:txBody>
          <a:bodyPr wrap="none" rtlCol="0">
            <a:spAutoFit/>
          </a:bodyPr>
          <a:lstStyle/>
          <a:p>
            <a:r>
              <a:rPr lang="en-GB" sz="6000" b="1" dirty="0">
                <a:solidFill>
                  <a:srgbClr val="FFFF00"/>
                </a:solidFill>
                <a:latin typeface="SassoonInfant" panose="02000503040000020003" pitchFamily="2" charset="0"/>
              </a:rPr>
              <a:t>Question</a:t>
            </a:r>
            <a:endParaRPr lang="en-GB" b="1" dirty="0">
              <a:solidFill>
                <a:srgbClr val="FFFF00"/>
              </a:solidFill>
              <a:latin typeface="SassoonInfant" panose="02000503040000020003" pitchFamily="2" charset="0"/>
            </a:endParaRPr>
          </a:p>
        </p:txBody>
      </p:sp>
      <p:cxnSp>
        <p:nvCxnSpPr>
          <p:cNvPr id="26" name="Straight Arrow Connector 25">
            <a:extLst>
              <a:ext uri="{FF2B5EF4-FFF2-40B4-BE49-F238E27FC236}">
                <a16:creationId xmlns:a16="http://schemas.microsoft.com/office/drawing/2014/main" id="{3311BE69-8C6F-F857-D7AF-39B287F28BBB}"/>
              </a:ext>
            </a:extLst>
          </p:cNvPr>
          <p:cNvCxnSpPr/>
          <p:nvPr/>
        </p:nvCxnSpPr>
        <p:spPr>
          <a:xfrm flipV="1">
            <a:off x="3382995" y="4399581"/>
            <a:ext cx="966789" cy="45720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1E4DDA9-BA94-C12C-2E59-FC989A97D576}"/>
              </a:ext>
            </a:extLst>
          </p:cNvPr>
          <p:cNvSpPr txBox="1"/>
          <p:nvPr/>
        </p:nvSpPr>
        <p:spPr>
          <a:xfrm>
            <a:off x="13799723" y="7766956"/>
            <a:ext cx="2482026" cy="1015663"/>
          </a:xfrm>
          <a:prstGeom prst="rect">
            <a:avLst/>
          </a:prstGeom>
          <a:noFill/>
        </p:spPr>
        <p:txBody>
          <a:bodyPr wrap="none" rtlCol="0">
            <a:spAutoFit/>
          </a:bodyPr>
          <a:lstStyle/>
          <a:p>
            <a:r>
              <a:rPr lang="en-GB" sz="6000" b="1" dirty="0">
                <a:solidFill>
                  <a:srgbClr val="FFFF00"/>
                </a:solidFill>
                <a:latin typeface="SassoonInfant" panose="02000503040000020003" pitchFamily="2" charset="0"/>
              </a:rPr>
              <a:t>Keypad</a:t>
            </a:r>
            <a:endParaRPr lang="en-GB" b="1" dirty="0">
              <a:solidFill>
                <a:srgbClr val="FFFF00"/>
              </a:solidFill>
              <a:latin typeface="SassoonInfant" panose="02000503040000020003" pitchFamily="2" charset="0"/>
            </a:endParaRPr>
          </a:p>
        </p:txBody>
      </p:sp>
      <p:cxnSp>
        <p:nvCxnSpPr>
          <p:cNvPr id="28" name="Straight Arrow Connector 27">
            <a:extLst>
              <a:ext uri="{FF2B5EF4-FFF2-40B4-BE49-F238E27FC236}">
                <a16:creationId xmlns:a16="http://schemas.microsoft.com/office/drawing/2014/main" id="{5280B11A-C3EA-DD12-1464-49DF699204BF}"/>
              </a:ext>
            </a:extLst>
          </p:cNvPr>
          <p:cNvCxnSpPr>
            <a:cxnSpLocks/>
          </p:cNvCxnSpPr>
          <p:nvPr/>
        </p:nvCxnSpPr>
        <p:spPr>
          <a:xfrm flipH="1" flipV="1">
            <a:off x="11430000" y="7200900"/>
            <a:ext cx="2474472" cy="585815"/>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FB36A1D-D229-C492-9463-61EC2748BE15}"/>
              </a:ext>
            </a:extLst>
          </p:cNvPr>
          <p:cNvSpPr txBox="1"/>
          <p:nvPr/>
        </p:nvSpPr>
        <p:spPr>
          <a:xfrm>
            <a:off x="14376270" y="3021461"/>
            <a:ext cx="3147307" cy="2123658"/>
          </a:xfrm>
          <a:prstGeom prst="rect">
            <a:avLst/>
          </a:prstGeom>
          <a:noFill/>
        </p:spPr>
        <p:txBody>
          <a:bodyPr wrap="square" rtlCol="0">
            <a:spAutoFit/>
          </a:bodyPr>
          <a:lstStyle/>
          <a:p>
            <a:r>
              <a:rPr lang="en-GB" sz="6000" b="1" dirty="0">
                <a:solidFill>
                  <a:srgbClr val="FFFF00"/>
                </a:solidFill>
                <a:latin typeface="SassoonInfant" panose="02000503040000020003" pitchFamily="2" charset="0"/>
              </a:rPr>
              <a:t>Time left </a:t>
            </a:r>
            <a:r>
              <a:rPr lang="en-GB" sz="3600" b="1" dirty="0">
                <a:solidFill>
                  <a:srgbClr val="FFFF00"/>
                </a:solidFill>
                <a:latin typeface="SassoonInfant" panose="02000503040000020003" pitchFamily="2" charset="0"/>
              </a:rPr>
              <a:t>(counts down from 6)</a:t>
            </a:r>
            <a:endParaRPr lang="en-GB" b="1" dirty="0">
              <a:solidFill>
                <a:srgbClr val="FFFF00"/>
              </a:solidFill>
              <a:latin typeface="SassoonInfant" panose="02000503040000020003" pitchFamily="2" charset="0"/>
            </a:endParaRPr>
          </a:p>
        </p:txBody>
      </p:sp>
      <p:cxnSp>
        <p:nvCxnSpPr>
          <p:cNvPr id="31" name="Straight Arrow Connector 30">
            <a:extLst>
              <a:ext uri="{FF2B5EF4-FFF2-40B4-BE49-F238E27FC236}">
                <a16:creationId xmlns:a16="http://schemas.microsoft.com/office/drawing/2014/main" id="{36A7B822-D164-C160-F66A-4274B3E5DE28}"/>
              </a:ext>
            </a:extLst>
          </p:cNvPr>
          <p:cNvCxnSpPr>
            <a:cxnSpLocks/>
          </p:cNvCxnSpPr>
          <p:nvPr/>
        </p:nvCxnSpPr>
        <p:spPr>
          <a:xfrm flipH="1" flipV="1">
            <a:off x="13285836" y="3061089"/>
            <a:ext cx="965705" cy="37865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5860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870B0-269C-0724-D622-51145C23045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8026D21-74D2-EFB1-1315-FEA087FF8057}"/>
              </a:ext>
            </a:extLst>
          </p:cNvPr>
          <p:cNvSpPr/>
          <p:nvPr/>
        </p:nvSpPr>
        <p:spPr>
          <a:xfrm>
            <a:off x="-31955" y="23352"/>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30" t="-9432" r="-902" b="-10347"/>
            </a:stretch>
          </a:blipFill>
        </p:spPr>
        <p:txBody>
          <a:bodyPr/>
          <a:lstStyle/>
          <a:p>
            <a:endParaRPr lang="en-US"/>
          </a:p>
        </p:txBody>
      </p:sp>
      <p:sp>
        <p:nvSpPr>
          <p:cNvPr id="3" name="TextBox 3">
            <a:extLst>
              <a:ext uri="{FF2B5EF4-FFF2-40B4-BE49-F238E27FC236}">
                <a16:creationId xmlns:a16="http://schemas.microsoft.com/office/drawing/2014/main" id="{AF6A097B-9613-AEF7-C87B-2AF11E668626}"/>
              </a:ext>
            </a:extLst>
          </p:cNvPr>
          <p:cNvSpPr txBox="1"/>
          <p:nvPr/>
        </p:nvSpPr>
        <p:spPr>
          <a:xfrm>
            <a:off x="787553" y="1010198"/>
            <a:ext cx="17045597" cy="2943050"/>
          </a:xfrm>
          <a:prstGeom prst="rect">
            <a:avLst/>
          </a:prstGeom>
        </p:spPr>
        <p:txBody>
          <a:bodyPr wrap="square" lIns="0" tIns="0" rIns="0" bIns="0" rtlCol="0" anchor="t">
            <a:spAutoFit/>
          </a:bodyPr>
          <a:lstStyle/>
          <a:p>
            <a:pPr>
              <a:lnSpc>
                <a:spcPts val="11399"/>
              </a:lnSpc>
              <a:spcBef>
                <a:spcPct val="0"/>
              </a:spcBef>
            </a:pPr>
            <a:r>
              <a:rPr lang="en-US" sz="9999" dirty="0">
                <a:solidFill>
                  <a:srgbClr val="FFFFFF"/>
                </a:solidFill>
                <a:latin typeface="Balsamiq Sans"/>
              </a:rPr>
              <a:t>How can we support children before the check?</a:t>
            </a:r>
          </a:p>
        </p:txBody>
      </p:sp>
      <p:sp>
        <p:nvSpPr>
          <p:cNvPr id="4" name="Freeform 4">
            <a:extLst>
              <a:ext uri="{FF2B5EF4-FFF2-40B4-BE49-F238E27FC236}">
                <a16:creationId xmlns:a16="http://schemas.microsoft.com/office/drawing/2014/main" id="{AD6AE968-43DB-075E-D80A-1D0067D380C2}"/>
              </a:ext>
            </a:extLst>
          </p:cNvPr>
          <p:cNvSpPr/>
          <p:nvPr/>
        </p:nvSpPr>
        <p:spPr>
          <a:xfrm flipH="1">
            <a:off x="16225193" y="8168283"/>
            <a:ext cx="1840302" cy="1828800"/>
          </a:xfrm>
          <a:custGeom>
            <a:avLst/>
            <a:gdLst/>
            <a:ahLst/>
            <a:cxnLst/>
            <a:rect l="l" t="t" r="r" b="b"/>
            <a:pathLst>
              <a:path w="1840302" h="1828800">
                <a:moveTo>
                  <a:pt x="1840302" y="0"/>
                </a:moveTo>
                <a:lnTo>
                  <a:pt x="0" y="0"/>
                </a:lnTo>
                <a:lnTo>
                  <a:pt x="0" y="1828800"/>
                </a:lnTo>
                <a:lnTo>
                  <a:pt x="1840302" y="1828800"/>
                </a:lnTo>
                <a:lnTo>
                  <a:pt x="184030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BC0D4F60-DF4D-6A73-F072-2106B65E84F9}"/>
              </a:ext>
            </a:extLst>
          </p:cNvPr>
          <p:cNvSpPr/>
          <p:nvPr/>
        </p:nvSpPr>
        <p:spPr>
          <a:xfrm flipV="1">
            <a:off x="223354" y="285750"/>
            <a:ext cx="1840302" cy="1828800"/>
          </a:xfrm>
          <a:custGeom>
            <a:avLst/>
            <a:gdLst/>
            <a:ahLst/>
            <a:cxnLst/>
            <a:rect l="l" t="t" r="r" b="b"/>
            <a:pathLst>
              <a:path w="1840302" h="1828800">
                <a:moveTo>
                  <a:pt x="0" y="1828800"/>
                </a:moveTo>
                <a:lnTo>
                  <a:pt x="1840302" y="1828800"/>
                </a:lnTo>
                <a:lnTo>
                  <a:pt x="1840302" y="0"/>
                </a:lnTo>
                <a:lnTo>
                  <a:pt x="0" y="0"/>
                </a:lnTo>
                <a:lnTo>
                  <a:pt x="0" y="1828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B2AA3F53-3864-9AD2-AFF6-2A235C659E22}"/>
              </a:ext>
            </a:extLst>
          </p:cNvPr>
          <p:cNvSpPr/>
          <p:nvPr/>
        </p:nvSpPr>
        <p:spPr>
          <a:xfrm flipH="1" flipV="1">
            <a:off x="16225193" y="285750"/>
            <a:ext cx="1840302" cy="1828800"/>
          </a:xfrm>
          <a:custGeom>
            <a:avLst/>
            <a:gdLst/>
            <a:ahLst/>
            <a:cxnLst/>
            <a:rect l="l" t="t" r="r" b="b"/>
            <a:pathLst>
              <a:path w="1840302" h="1828800">
                <a:moveTo>
                  <a:pt x="1840302" y="1828800"/>
                </a:moveTo>
                <a:lnTo>
                  <a:pt x="0" y="1828800"/>
                </a:lnTo>
                <a:lnTo>
                  <a:pt x="0" y="0"/>
                </a:lnTo>
                <a:lnTo>
                  <a:pt x="1840302" y="0"/>
                </a:lnTo>
                <a:lnTo>
                  <a:pt x="1840302" y="1828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96E82D8A-A909-D433-5BA1-95D628931CC3}"/>
              </a:ext>
            </a:extLst>
          </p:cNvPr>
          <p:cNvSpPr/>
          <p:nvPr/>
        </p:nvSpPr>
        <p:spPr>
          <a:xfrm>
            <a:off x="223354" y="8168283"/>
            <a:ext cx="1840302" cy="1828800"/>
          </a:xfrm>
          <a:custGeom>
            <a:avLst/>
            <a:gdLst/>
            <a:ahLst/>
            <a:cxnLst/>
            <a:rect l="l" t="t" r="r" b="b"/>
            <a:pathLst>
              <a:path w="1840302" h="1828800">
                <a:moveTo>
                  <a:pt x="0" y="0"/>
                </a:moveTo>
                <a:lnTo>
                  <a:pt x="1840302" y="0"/>
                </a:lnTo>
                <a:lnTo>
                  <a:pt x="1840302" y="1828800"/>
                </a:lnTo>
                <a:lnTo>
                  <a:pt x="0" y="1828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AutoShape 8">
            <a:extLst>
              <a:ext uri="{FF2B5EF4-FFF2-40B4-BE49-F238E27FC236}">
                <a16:creationId xmlns:a16="http://schemas.microsoft.com/office/drawing/2014/main" id="{508496E5-87C5-367F-F220-983AEBC6AE7B}"/>
              </a:ext>
            </a:extLst>
          </p:cNvPr>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D51C2CAB-EAAB-AC80-C8DC-8D2DC25E6B5C}"/>
              </a:ext>
            </a:extLst>
          </p:cNvPr>
          <p:cNvSpPr/>
          <p:nvPr/>
        </p:nvSpPr>
        <p:spPr>
          <a:xfrm>
            <a:off x="5750049" y="285750"/>
            <a:ext cx="6787902" cy="394932"/>
          </a:xfrm>
          <a:custGeom>
            <a:avLst/>
            <a:gdLst/>
            <a:ahLst/>
            <a:cxnLst/>
            <a:rect l="l" t="t" r="r" b="b"/>
            <a:pathLst>
              <a:path w="6787902" h="394932">
                <a:moveTo>
                  <a:pt x="0" y="0"/>
                </a:moveTo>
                <a:lnTo>
                  <a:pt x="6787902" y="0"/>
                </a:lnTo>
                <a:lnTo>
                  <a:pt x="6787902" y="394932"/>
                </a:lnTo>
                <a:lnTo>
                  <a:pt x="0" y="3949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B31E7705-AB9D-E967-8573-9A45B910E901}"/>
              </a:ext>
            </a:extLst>
          </p:cNvPr>
          <p:cNvSpPr/>
          <p:nvPr/>
        </p:nvSpPr>
        <p:spPr>
          <a:xfrm flipV="1">
            <a:off x="12801717" y="419467"/>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46068778-31CD-467F-E54E-615A2816BA0B}"/>
              </a:ext>
            </a:extLst>
          </p:cNvPr>
          <p:cNvSpPr/>
          <p:nvPr/>
        </p:nvSpPr>
        <p:spPr>
          <a:xfrm flipV="1">
            <a:off x="2455333" y="9847608"/>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2" name="AutoShape 12">
            <a:extLst>
              <a:ext uri="{FF2B5EF4-FFF2-40B4-BE49-F238E27FC236}">
                <a16:creationId xmlns:a16="http://schemas.microsoft.com/office/drawing/2014/main" id="{C5BC04DB-C8E6-43BD-F618-2863197E9476}"/>
              </a:ext>
            </a:extLst>
          </p:cNvPr>
          <p:cNvSpPr/>
          <p:nvPr/>
        </p:nvSpPr>
        <p:spPr>
          <a:xfrm flipV="1">
            <a:off x="12801717" y="9876550"/>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3" name="Freeform 13">
            <a:extLst>
              <a:ext uri="{FF2B5EF4-FFF2-40B4-BE49-F238E27FC236}">
                <a16:creationId xmlns:a16="http://schemas.microsoft.com/office/drawing/2014/main" id="{00689FC2-017C-8248-F977-F08001E8DCD0}"/>
              </a:ext>
            </a:extLst>
          </p:cNvPr>
          <p:cNvSpPr/>
          <p:nvPr/>
        </p:nvSpPr>
        <p:spPr>
          <a:xfrm flipV="1">
            <a:off x="5750473" y="9602150"/>
            <a:ext cx="6787902" cy="394932"/>
          </a:xfrm>
          <a:custGeom>
            <a:avLst/>
            <a:gdLst/>
            <a:ahLst/>
            <a:cxnLst/>
            <a:rect l="l" t="t" r="r" b="b"/>
            <a:pathLst>
              <a:path w="6787902" h="394932">
                <a:moveTo>
                  <a:pt x="0" y="394933"/>
                </a:moveTo>
                <a:lnTo>
                  <a:pt x="6787902" y="394933"/>
                </a:lnTo>
                <a:lnTo>
                  <a:pt x="6787902" y="0"/>
                </a:lnTo>
                <a:lnTo>
                  <a:pt x="0" y="0"/>
                </a:lnTo>
                <a:lnTo>
                  <a:pt x="0" y="39493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AutoShape 14">
            <a:extLst>
              <a:ext uri="{FF2B5EF4-FFF2-40B4-BE49-F238E27FC236}">
                <a16:creationId xmlns:a16="http://schemas.microsoft.com/office/drawing/2014/main" id="{A760D17D-E523-FDFF-B717-612C557CE0E0}"/>
              </a:ext>
            </a:extLst>
          </p:cNvPr>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5" name="AutoShape 15">
            <a:extLst>
              <a:ext uri="{FF2B5EF4-FFF2-40B4-BE49-F238E27FC236}">
                <a16:creationId xmlns:a16="http://schemas.microsoft.com/office/drawing/2014/main" id="{86AA1D5A-CBD0-0CB8-86F4-58556025FC09}"/>
              </a:ext>
            </a:extLst>
          </p:cNvPr>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6" name="AutoShape 16">
            <a:extLst>
              <a:ext uri="{FF2B5EF4-FFF2-40B4-BE49-F238E27FC236}">
                <a16:creationId xmlns:a16="http://schemas.microsoft.com/office/drawing/2014/main" id="{872F207C-3B47-CCD4-901D-0D12E64B33EB}"/>
              </a:ext>
            </a:extLst>
          </p:cNvPr>
          <p:cNvSpPr/>
          <p:nvPr/>
        </p:nvSpPr>
        <p:spPr>
          <a:xfrm>
            <a:off x="395026" y="2426481"/>
            <a:ext cx="0" cy="5434037"/>
          </a:xfrm>
          <a:prstGeom prst="line">
            <a:avLst/>
          </a:prstGeom>
          <a:ln w="38100" cap="flat">
            <a:solidFill>
              <a:srgbClr val="FFFFFF"/>
            </a:solidFill>
            <a:prstDash val="solid"/>
            <a:headEnd type="none" w="sm" len="sm"/>
            <a:tailEnd type="none" w="sm" len="sm"/>
          </a:ln>
        </p:spPr>
        <p:txBody>
          <a:bodyPr/>
          <a:lstStyle/>
          <a:p>
            <a:endParaRPr lang="en-US"/>
          </a:p>
        </p:txBody>
      </p:sp>
      <p:sp>
        <p:nvSpPr>
          <p:cNvPr id="17" name="AutoShape 17">
            <a:extLst>
              <a:ext uri="{FF2B5EF4-FFF2-40B4-BE49-F238E27FC236}">
                <a16:creationId xmlns:a16="http://schemas.microsoft.com/office/drawing/2014/main" id="{E64A485E-117B-C025-CE6A-9E2162057F7F}"/>
              </a:ext>
            </a:extLst>
          </p:cNvPr>
          <p:cNvSpPr/>
          <p:nvPr/>
        </p:nvSpPr>
        <p:spPr>
          <a:xfrm>
            <a:off x="17905788" y="2426481"/>
            <a:ext cx="0" cy="5434037"/>
          </a:xfrm>
          <a:prstGeom prst="line">
            <a:avLst/>
          </a:prstGeom>
          <a:ln w="38100" cap="flat">
            <a:solidFill>
              <a:srgbClr val="FFFFFF"/>
            </a:solidFill>
            <a:prstDash val="solid"/>
            <a:headEnd type="none" w="sm" len="sm"/>
            <a:tailEnd type="none" w="sm" len="sm"/>
          </a:ln>
        </p:spPr>
        <p:txBody>
          <a:bodyPr/>
          <a:lstStyle/>
          <a:p>
            <a:endParaRPr lang="en-US"/>
          </a:p>
        </p:txBody>
      </p:sp>
      <p:sp>
        <p:nvSpPr>
          <p:cNvPr id="18" name="TextBox 18">
            <a:extLst>
              <a:ext uri="{FF2B5EF4-FFF2-40B4-BE49-F238E27FC236}">
                <a16:creationId xmlns:a16="http://schemas.microsoft.com/office/drawing/2014/main" id="{8DBA8688-FF14-A3AF-6CBC-C274CE83A99E}"/>
              </a:ext>
            </a:extLst>
          </p:cNvPr>
          <p:cNvSpPr txBox="1"/>
          <p:nvPr/>
        </p:nvSpPr>
        <p:spPr>
          <a:xfrm>
            <a:off x="1175460" y="4150234"/>
            <a:ext cx="16001839" cy="6401753"/>
          </a:xfrm>
          <a:prstGeom prst="rect">
            <a:avLst/>
          </a:prstGeom>
        </p:spPr>
        <p:txBody>
          <a:bodyPr lIns="0" tIns="0" rIns="0" bIns="0" rtlCol="0" anchor="t">
            <a:spAutoFit/>
          </a:bodyPr>
          <a:lstStyle/>
          <a:p>
            <a:pPr marL="755649" lvl="1" indent="-377824">
              <a:buFont typeface="Arial"/>
              <a:buChar char="•"/>
            </a:pPr>
            <a:r>
              <a:rPr lang="en-GB" sz="3600" dirty="0">
                <a:solidFill>
                  <a:srgbClr val="FFFF0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https://www.timestables.co.uk/multiplication-tables-check/</a:t>
            </a:r>
            <a:r>
              <a:rPr lang="en-GB" sz="3600" dirty="0">
                <a:solidFill>
                  <a:srgbClr val="FFFF00"/>
                </a:solidFill>
                <a:latin typeface="Arial" panose="020B0604020202020204" pitchFamily="34" charset="0"/>
                <a:cs typeface="Arial" panose="020B0604020202020204" pitchFamily="34" charset="0"/>
              </a:rPr>
              <a:t> </a:t>
            </a:r>
          </a:p>
          <a:p>
            <a:pPr marL="755649" lvl="1" indent="-377824">
              <a:buFont typeface="Arial"/>
              <a:buChar char="•"/>
            </a:pPr>
            <a:endParaRPr lang="en-GB" sz="3600" dirty="0">
              <a:solidFill>
                <a:srgbClr val="FFFF00"/>
              </a:solidFill>
              <a:latin typeface="Arial" panose="020B0604020202020204" pitchFamily="34" charset="0"/>
              <a:cs typeface="Arial" panose="020B0604020202020204" pitchFamily="34" charset="0"/>
            </a:endParaRPr>
          </a:p>
          <a:p>
            <a:pPr marL="755649" lvl="1" indent="-377824">
              <a:buFont typeface="Arial"/>
              <a:buChar char="•"/>
            </a:pPr>
            <a:r>
              <a:rPr lang="en-GB" sz="3600" dirty="0">
                <a:solidFill>
                  <a:srgbClr val="FFFF0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https://mathsframe.co.uk/en/resources/resource/477/Multiplication-Tables-Check</a:t>
            </a:r>
            <a:r>
              <a:rPr lang="en-GB" sz="3600" dirty="0">
                <a:solidFill>
                  <a:srgbClr val="FFFF00"/>
                </a:solidFill>
                <a:latin typeface="Arial" panose="020B0604020202020204" pitchFamily="34" charset="0"/>
                <a:cs typeface="Arial" panose="020B0604020202020204" pitchFamily="34" charset="0"/>
              </a:rPr>
              <a:t> </a:t>
            </a:r>
          </a:p>
          <a:p>
            <a:pPr marL="755649" lvl="1" indent="-377824">
              <a:buFont typeface="Arial"/>
              <a:buChar char="•"/>
            </a:pPr>
            <a:endParaRPr lang="en-GB" sz="3600" dirty="0">
              <a:solidFill>
                <a:srgbClr val="FFFFFF"/>
              </a:solidFill>
              <a:latin typeface="Arial" panose="020B0604020202020204" pitchFamily="34" charset="0"/>
              <a:cs typeface="Arial" panose="020B0604020202020204" pitchFamily="34" charset="0"/>
            </a:endParaRPr>
          </a:p>
          <a:p>
            <a:pPr marL="755649" lvl="1" indent="-377824">
              <a:buFont typeface="Arial"/>
              <a:buChar char="•"/>
            </a:pPr>
            <a:r>
              <a:rPr lang="en-GB" sz="3600" dirty="0">
                <a:solidFill>
                  <a:srgbClr val="FFFFFF"/>
                </a:solidFill>
                <a:latin typeface="Arial" panose="020B0604020202020204" pitchFamily="34" charset="0"/>
                <a:cs typeface="Arial" panose="020B0604020202020204" pitchFamily="34" charset="0"/>
              </a:rPr>
              <a:t>TT Rockstars soundcheck</a:t>
            </a:r>
          </a:p>
          <a:p>
            <a:pPr marL="755649" lvl="1" indent="-377824">
              <a:buFont typeface="Arial"/>
              <a:buChar char="•"/>
            </a:pPr>
            <a:endParaRPr lang="en-GB" sz="3600" dirty="0">
              <a:solidFill>
                <a:srgbClr val="FFFFFF"/>
              </a:solidFill>
              <a:latin typeface="Arial" panose="020B0604020202020204" pitchFamily="34" charset="0"/>
              <a:cs typeface="Arial" panose="020B0604020202020204" pitchFamily="34" charset="0"/>
            </a:endParaRPr>
          </a:p>
          <a:p>
            <a:pPr marL="755649" lvl="1" indent="-377824">
              <a:buFont typeface="Arial"/>
              <a:buChar char="•"/>
            </a:pPr>
            <a:r>
              <a:rPr lang="en-GB" sz="3600" dirty="0">
                <a:solidFill>
                  <a:srgbClr val="FFFFFF"/>
                </a:solidFill>
                <a:latin typeface="Arial" panose="020B0604020202020204" pitchFamily="34" charset="0"/>
                <a:cs typeface="Arial" panose="020B0604020202020204" pitchFamily="34" charset="0"/>
              </a:rPr>
              <a:t>These resources are being created along with others for free online – they allow you to try out the same settings as the MTC at home and get used to the format.</a:t>
            </a:r>
          </a:p>
          <a:p>
            <a:pPr marL="755649" lvl="1" indent="-377824">
              <a:buFont typeface="Arial"/>
              <a:buChar char="•"/>
            </a:pPr>
            <a:endParaRPr lang="en-US" sz="2800" dirty="0">
              <a:solidFill>
                <a:srgbClr val="FFFFFF"/>
              </a:solidFill>
              <a:latin typeface="Arial" panose="020B0604020202020204" pitchFamily="34" charset="0"/>
              <a:cs typeface="Arial" panose="020B0604020202020204" pitchFamily="34" charset="0"/>
            </a:endParaRPr>
          </a:p>
          <a:p>
            <a:pPr marL="755649" lvl="1" indent="-377824">
              <a:buFont typeface="Arial"/>
              <a:buChar char="•"/>
            </a:pPr>
            <a:endParaRPr lang="en-US" sz="2800" dirty="0">
              <a:solidFill>
                <a:srgbClr val="FFFFFF"/>
              </a:solidFill>
              <a:latin typeface="Arial" panose="020B0604020202020204" pitchFamily="34" charset="0"/>
              <a:cs typeface="Arial" panose="020B0604020202020204" pitchFamily="34" charset="0"/>
            </a:endParaRPr>
          </a:p>
        </p:txBody>
      </p:sp>
      <p:sp>
        <p:nvSpPr>
          <p:cNvPr id="19" name="AutoShape 2" descr="eyes clipart png 10 free Cliparts | Download images on Clipground 2021">
            <a:extLst>
              <a:ext uri="{FF2B5EF4-FFF2-40B4-BE49-F238E27FC236}">
                <a16:creationId xmlns:a16="http://schemas.microsoft.com/office/drawing/2014/main" id="{BA31E032-7597-1D1C-DD7D-8586F7835478}"/>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76725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8B479-602A-6EC4-2B05-F31E64BD0FC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423C390-D5ED-1C3A-CC90-C4F1ADE9600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30" t="-9432" r="-902" b="-10347"/>
            </a:stretch>
          </a:blipFill>
        </p:spPr>
        <p:txBody>
          <a:bodyPr/>
          <a:lstStyle/>
          <a:p>
            <a:endParaRPr lang="en-US"/>
          </a:p>
        </p:txBody>
      </p:sp>
      <p:sp>
        <p:nvSpPr>
          <p:cNvPr id="3" name="TextBox 3">
            <a:extLst>
              <a:ext uri="{FF2B5EF4-FFF2-40B4-BE49-F238E27FC236}">
                <a16:creationId xmlns:a16="http://schemas.microsoft.com/office/drawing/2014/main" id="{0B5AC938-CB04-D947-93CC-ED0D218EF00F}"/>
              </a:ext>
            </a:extLst>
          </p:cNvPr>
          <p:cNvSpPr txBox="1"/>
          <p:nvPr/>
        </p:nvSpPr>
        <p:spPr>
          <a:xfrm>
            <a:off x="1831312" y="1005686"/>
            <a:ext cx="14625376" cy="2943050"/>
          </a:xfrm>
          <a:prstGeom prst="rect">
            <a:avLst/>
          </a:prstGeom>
        </p:spPr>
        <p:txBody>
          <a:bodyPr lIns="0" tIns="0" rIns="0" bIns="0" rtlCol="0" anchor="t">
            <a:spAutoFit/>
          </a:bodyPr>
          <a:lstStyle/>
          <a:p>
            <a:pPr>
              <a:lnSpc>
                <a:spcPts val="11399"/>
              </a:lnSpc>
              <a:spcBef>
                <a:spcPct val="0"/>
              </a:spcBef>
            </a:pPr>
            <a:r>
              <a:rPr lang="en-US" sz="9999" dirty="0">
                <a:solidFill>
                  <a:srgbClr val="FFFFFF"/>
                </a:solidFill>
                <a:latin typeface="Balsamiq Sans"/>
              </a:rPr>
              <a:t>What can be done at home?</a:t>
            </a:r>
          </a:p>
        </p:txBody>
      </p:sp>
      <p:sp>
        <p:nvSpPr>
          <p:cNvPr id="4" name="Freeform 4">
            <a:extLst>
              <a:ext uri="{FF2B5EF4-FFF2-40B4-BE49-F238E27FC236}">
                <a16:creationId xmlns:a16="http://schemas.microsoft.com/office/drawing/2014/main" id="{5F4BE603-BBA5-5FA0-F0F6-C039600939CA}"/>
              </a:ext>
            </a:extLst>
          </p:cNvPr>
          <p:cNvSpPr/>
          <p:nvPr/>
        </p:nvSpPr>
        <p:spPr>
          <a:xfrm flipH="1">
            <a:off x="16225193" y="8168283"/>
            <a:ext cx="1840302" cy="1828800"/>
          </a:xfrm>
          <a:custGeom>
            <a:avLst/>
            <a:gdLst/>
            <a:ahLst/>
            <a:cxnLst/>
            <a:rect l="l" t="t" r="r" b="b"/>
            <a:pathLst>
              <a:path w="1840302" h="1828800">
                <a:moveTo>
                  <a:pt x="1840302" y="0"/>
                </a:moveTo>
                <a:lnTo>
                  <a:pt x="0" y="0"/>
                </a:lnTo>
                <a:lnTo>
                  <a:pt x="0" y="1828800"/>
                </a:lnTo>
                <a:lnTo>
                  <a:pt x="1840302" y="1828800"/>
                </a:lnTo>
                <a:lnTo>
                  <a:pt x="184030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BAE73C82-1ACC-389F-A3AE-FABAC3E03FC0}"/>
              </a:ext>
            </a:extLst>
          </p:cNvPr>
          <p:cNvSpPr/>
          <p:nvPr/>
        </p:nvSpPr>
        <p:spPr>
          <a:xfrm flipV="1">
            <a:off x="223354" y="285750"/>
            <a:ext cx="1840302" cy="1828800"/>
          </a:xfrm>
          <a:custGeom>
            <a:avLst/>
            <a:gdLst/>
            <a:ahLst/>
            <a:cxnLst/>
            <a:rect l="l" t="t" r="r" b="b"/>
            <a:pathLst>
              <a:path w="1840302" h="1828800">
                <a:moveTo>
                  <a:pt x="0" y="1828800"/>
                </a:moveTo>
                <a:lnTo>
                  <a:pt x="1840302" y="1828800"/>
                </a:lnTo>
                <a:lnTo>
                  <a:pt x="1840302" y="0"/>
                </a:lnTo>
                <a:lnTo>
                  <a:pt x="0" y="0"/>
                </a:lnTo>
                <a:lnTo>
                  <a:pt x="0" y="1828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2B24C651-0E34-F72E-8B64-AEBC2EBDF31A}"/>
              </a:ext>
            </a:extLst>
          </p:cNvPr>
          <p:cNvSpPr/>
          <p:nvPr/>
        </p:nvSpPr>
        <p:spPr>
          <a:xfrm flipH="1" flipV="1">
            <a:off x="16225193" y="285750"/>
            <a:ext cx="1840302" cy="1828800"/>
          </a:xfrm>
          <a:custGeom>
            <a:avLst/>
            <a:gdLst/>
            <a:ahLst/>
            <a:cxnLst/>
            <a:rect l="l" t="t" r="r" b="b"/>
            <a:pathLst>
              <a:path w="1840302" h="1828800">
                <a:moveTo>
                  <a:pt x="1840302" y="1828800"/>
                </a:moveTo>
                <a:lnTo>
                  <a:pt x="0" y="1828800"/>
                </a:lnTo>
                <a:lnTo>
                  <a:pt x="0" y="0"/>
                </a:lnTo>
                <a:lnTo>
                  <a:pt x="1840302" y="0"/>
                </a:lnTo>
                <a:lnTo>
                  <a:pt x="1840302" y="1828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B7B870C1-1A8E-E419-A50C-B69488367809}"/>
              </a:ext>
            </a:extLst>
          </p:cNvPr>
          <p:cNvSpPr/>
          <p:nvPr/>
        </p:nvSpPr>
        <p:spPr>
          <a:xfrm>
            <a:off x="223354" y="8168283"/>
            <a:ext cx="1840302" cy="1828800"/>
          </a:xfrm>
          <a:custGeom>
            <a:avLst/>
            <a:gdLst/>
            <a:ahLst/>
            <a:cxnLst/>
            <a:rect l="l" t="t" r="r" b="b"/>
            <a:pathLst>
              <a:path w="1840302" h="1828800">
                <a:moveTo>
                  <a:pt x="0" y="0"/>
                </a:moveTo>
                <a:lnTo>
                  <a:pt x="1840302" y="0"/>
                </a:lnTo>
                <a:lnTo>
                  <a:pt x="1840302" y="1828800"/>
                </a:lnTo>
                <a:lnTo>
                  <a:pt x="0" y="1828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AutoShape 8">
            <a:extLst>
              <a:ext uri="{FF2B5EF4-FFF2-40B4-BE49-F238E27FC236}">
                <a16:creationId xmlns:a16="http://schemas.microsoft.com/office/drawing/2014/main" id="{FC94ACA3-20DE-9084-A9D5-D60538A1F831}"/>
              </a:ext>
            </a:extLst>
          </p:cNvPr>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CC9E987E-6EE4-235C-AA9B-30CC7E8DDD84}"/>
              </a:ext>
            </a:extLst>
          </p:cNvPr>
          <p:cNvSpPr/>
          <p:nvPr/>
        </p:nvSpPr>
        <p:spPr>
          <a:xfrm>
            <a:off x="5750049" y="285750"/>
            <a:ext cx="6787902" cy="394932"/>
          </a:xfrm>
          <a:custGeom>
            <a:avLst/>
            <a:gdLst/>
            <a:ahLst/>
            <a:cxnLst/>
            <a:rect l="l" t="t" r="r" b="b"/>
            <a:pathLst>
              <a:path w="6787902" h="394932">
                <a:moveTo>
                  <a:pt x="0" y="0"/>
                </a:moveTo>
                <a:lnTo>
                  <a:pt x="6787902" y="0"/>
                </a:lnTo>
                <a:lnTo>
                  <a:pt x="6787902" y="394932"/>
                </a:lnTo>
                <a:lnTo>
                  <a:pt x="0" y="3949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0B1642C8-4995-08CA-08C9-9EE9AD701DDB}"/>
              </a:ext>
            </a:extLst>
          </p:cNvPr>
          <p:cNvSpPr/>
          <p:nvPr/>
        </p:nvSpPr>
        <p:spPr>
          <a:xfrm flipV="1">
            <a:off x="12801717" y="419467"/>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177719DF-54AB-FC94-9E84-A1619FC94884}"/>
              </a:ext>
            </a:extLst>
          </p:cNvPr>
          <p:cNvSpPr/>
          <p:nvPr/>
        </p:nvSpPr>
        <p:spPr>
          <a:xfrm flipV="1">
            <a:off x="2455333" y="9847608"/>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2" name="AutoShape 12">
            <a:extLst>
              <a:ext uri="{FF2B5EF4-FFF2-40B4-BE49-F238E27FC236}">
                <a16:creationId xmlns:a16="http://schemas.microsoft.com/office/drawing/2014/main" id="{FC59228E-C69E-79A9-E338-2D079472DC91}"/>
              </a:ext>
            </a:extLst>
          </p:cNvPr>
          <p:cNvSpPr/>
          <p:nvPr/>
        </p:nvSpPr>
        <p:spPr>
          <a:xfrm flipV="1">
            <a:off x="12801717" y="9876550"/>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3" name="Freeform 13">
            <a:extLst>
              <a:ext uri="{FF2B5EF4-FFF2-40B4-BE49-F238E27FC236}">
                <a16:creationId xmlns:a16="http://schemas.microsoft.com/office/drawing/2014/main" id="{58ECB3E3-B461-46B6-D579-DD52EF28B6EE}"/>
              </a:ext>
            </a:extLst>
          </p:cNvPr>
          <p:cNvSpPr/>
          <p:nvPr/>
        </p:nvSpPr>
        <p:spPr>
          <a:xfrm flipV="1">
            <a:off x="5750473" y="9602150"/>
            <a:ext cx="6787902" cy="394932"/>
          </a:xfrm>
          <a:custGeom>
            <a:avLst/>
            <a:gdLst/>
            <a:ahLst/>
            <a:cxnLst/>
            <a:rect l="l" t="t" r="r" b="b"/>
            <a:pathLst>
              <a:path w="6787902" h="394932">
                <a:moveTo>
                  <a:pt x="0" y="394933"/>
                </a:moveTo>
                <a:lnTo>
                  <a:pt x="6787902" y="394933"/>
                </a:lnTo>
                <a:lnTo>
                  <a:pt x="6787902" y="0"/>
                </a:lnTo>
                <a:lnTo>
                  <a:pt x="0" y="0"/>
                </a:lnTo>
                <a:lnTo>
                  <a:pt x="0" y="39493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AutoShape 14">
            <a:extLst>
              <a:ext uri="{FF2B5EF4-FFF2-40B4-BE49-F238E27FC236}">
                <a16:creationId xmlns:a16="http://schemas.microsoft.com/office/drawing/2014/main" id="{9A90FD89-1794-B852-6B8B-AB4C18FF18EB}"/>
              </a:ext>
            </a:extLst>
          </p:cNvPr>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5" name="AutoShape 15">
            <a:extLst>
              <a:ext uri="{FF2B5EF4-FFF2-40B4-BE49-F238E27FC236}">
                <a16:creationId xmlns:a16="http://schemas.microsoft.com/office/drawing/2014/main" id="{FBDBCB8A-86D8-E6C4-593C-F712931BE7C2}"/>
              </a:ext>
            </a:extLst>
          </p:cNvPr>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6" name="AutoShape 16">
            <a:extLst>
              <a:ext uri="{FF2B5EF4-FFF2-40B4-BE49-F238E27FC236}">
                <a16:creationId xmlns:a16="http://schemas.microsoft.com/office/drawing/2014/main" id="{AB22427B-5C70-45AC-4248-41E8A196FDF7}"/>
              </a:ext>
            </a:extLst>
          </p:cNvPr>
          <p:cNvSpPr/>
          <p:nvPr/>
        </p:nvSpPr>
        <p:spPr>
          <a:xfrm>
            <a:off x="395026" y="2426481"/>
            <a:ext cx="0" cy="5434037"/>
          </a:xfrm>
          <a:prstGeom prst="line">
            <a:avLst/>
          </a:prstGeom>
          <a:ln w="38100" cap="flat">
            <a:solidFill>
              <a:srgbClr val="FFFFFF"/>
            </a:solidFill>
            <a:prstDash val="solid"/>
            <a:headEnd type="none" w="sm" len="sm"/>
            <a:tailEnd type="none" w="sm" len="sm"/>
          </a:ln>
        </p:spPr>
        <p:txBody>
          <a:bodyPr/>
          <a:lstStyle/>
          <a:p>
            <a:endParaRPr lang="en-US"/>
          </a:p>
        </p:txBody>
      </p:sp>
      <p:sp>
        <p:nvSpPr>
          <p:cNvPr id="17" name="AutoShape 17">
            <a:extLst>
              <a:ext uri="{FF2B5EF4-FFF2-40B4-BE49-F238E27FC236}">
                <a16:creationId xmlns:a16="http://schemas.microsoft.com/office/drawing/2014/main" id="{CED1480E-E15C-8CF3-B4D0-0D994F1984F7}"/>
              </a:ext>
            </a:extLst>
          </p:cNvPr>
          <p:cNvSpPr/>
          <p:nvPr/>
        </p:nvSpPr>
        <p:spPr>
          <a:xfrm>
            <a:off x="17905788" y="2426481"/>
            <a:ext cx="0" cy="5434037"/>
          </a:xfrm>
          <a:prstGeom prst="line">
            <a:avLst/>
          </a:prstGeom>
          <a:ln w="38100" cap="flat">
            <a:solidFill>
              <a:srgbClr val="FFFFFF"/>
            </a:solidFill>
            <a:prstDash val="solid"/>
            <a:headEnd type="none" w="sm" len="sm"/>
            <a:tailEnd type="none" w="sm" len="sm"/>
          </a:ln>
        </p:spPr>
        <p:txBody>
          <a:bodyPr/>
          <a:lstStyle/>
          <a:p>
            <a:endParaRPr lang="en-US"/>
          </a:p>
        </p:txBody>
      </p:sp>
      <p:sp>
        <p:nvSpPr>
          <p:cNvPr id="18" name="TextBox 18">
            <a:extLst>
              <a:ext uri="{FF2B5EF4-FFF2-40B4-BE49-F238E27FC236}">
                <a16:creationId xmlns:a16="http://schemas.microsoft.com/office/drawing/2014/main" id="{56CE651C-C208-A6F0-BD86-7379B6297BE3}"/>
              </a:ext>
            </a:extLst>
          </p:cNvPr>
          <p:cNvSpPr txBox="1"/>
          <p:nvPr/>
        </p:nvSpPr>
        <p:spPr>
          <a:xfrm>
            <a:off x="1143505" y="4266367"/>
            <a:ext cx="16001839" cy="5786199"/>
          </a:xfrm>
          <a:prstGeom prst="rect">
            <a:avLst/>
          </a:prstGeom>
        </p:spPr>
        <p:txBody>
          <a:bodyPr lIns="0" tIns="0" rIns="0" bIns="0" rtlCol="0" anchor="t">
            <a:spAutoFit/>
          </a:bodyPr>
          <a:lstStyle/>
          <a:p>
            <a:pPr marL="755649" lvl="1" indent="-377824">
              <a:buFont typeface="Arial"/>
              <a:buChar char="•"/>
            </a:pPr>
            <a:r>
              <a:rPr lang="en-GB" sz="3200" dirty="0">
                <a:solidFill>
                  <a:srgbClr val="FFFFFF"/>
                </a:solidFill>
                <a:latin typeface="Arial" panose="020B0604020202020204" pitchFamily="34" charset="0"/>
                <a:cs typeface="Arial" panose="020B0604020202020204" pitchFamily="34" charset="0"/>
              </a:rPr>
              <a:t>Make it real – how many legs has 6 spiders? Etc…</a:t>
            </a:r>
          </a:p>
          <a:p>
            <a:pPr marL="755649" lvl="1" indent="-377824">
              <a:buFont typeface="Arial"/>
              <a:buChar char="•"/>
            </a:pPr>
            <a:endParaRPr lang="en-GB" sz="3200" dirty="0">
              <a:solidFill>
                <a:srgbClr val="FFFFFF"/>
              </a:solidFill>
              <a:latin typeface="Arial" panose="020B0604020202020204" pitchFamily="34" charset="0"/>
              <a:cs typeface="Arial" panose="020B0604020202020204" pitchFamily="34" charset="0"/>
            </a:endParaRPr>
          </a:p>
          <a:p>
            <a:pPr marL="755649" lvl="1" indent="-377824">
              <a:buFont typeface="Arial"/>
              <a:buChar char="•"/>
            </a:pPr>
            <a:r>
              <a:rPr lang="en-GB" sz="3200" dirty="0">
                <a:solidFill>
                  <a:srgbClr val="FFFFFF"/>
                </a:solidFill>
                <a:latin typeface="Arial" panose="020B0604020202020204" pitchFamily="34" charset="0"/>
                <a:cs typeface="Arial" panose="020B0604020202020204" pitchFamily="34" charset="0"/>
              </a:rPr>
              <a:t>YouTube videos showing tricks to learning x tables</a:t>
            </a:r>
          </a:p>
          <a:p>
            <a:pPr marL="755649" lvl="1" indent="-377824">
              <a:buFont typeface="Arial"/>
              <a:buChar char="•"/>
            </a:pPr>
            <a:endParaRPr lang="en-GB" sz="3200" dirty="0">
              <a:solidFill>
                <a:srgbClr val="FFFFFF"/>
              </a:solidFill>
              <a:latin typeface="Arial" panose="020B0604020202020204" pitchFamily="34" charset="0"/>
              <a:cs typeface="Arial" panose="020B0604020202020204" pitchFamily="34" charset="0"/>
            </a:endParaRPr>
          </a:p>
          <a:p>
            <a:pPr marL="755649" lvl="1" indent="-377824">
              <a:buFont typeface="Arial"/>
              <a:buChar char="•"/>
            </a:pPr>
            <a:r>
              <a:rPr lang="en-GB" sz="3200" dirty="0">
                <a:solidFill>
                  <a:srgbClr val="FFFFFF"/>
                </a:solidFill>
                <a:latin typeface="Arial" panose="020B0604020202020204" pitchFamily="34" charset="0"/>
                <a:cs typeface="Arial" panose="020B0604020202020204" pitchFamily="34" charset="0"/>
              </a:rPr>
              <a:t>Play x tables games</a:t>
            </a:r>
          </a:p>
          <a:p>
            <a:pPr marL="755649" lvl="1" indent="-377824">
              <a:buFont typeface="Arial"/>
              <a:buChar char="•"/>
            </a:pPr>
            <a:endParaRPr lang="en-GB" sz="3200" dirty="0">
              <a:solidFill>
                <a:srgbClr val="FFFFFF"/>
              </a:solidFill>
              <a:latin typeface="Arial" panose="020B0604020202020204" pitchFamily="34" charset="0"/>
              <a:cs typeface="Arial" panose="020B0604020202020204" pitchFamily="34" charset="0"/>
            </a:endParaRPr>
          </a:p>
          <a:p>
            <a:pPr marL="755649" lvl="1" indent="-377824">
              <a:buFont typeface="Arial"/>
              <a:buChar char="•"/>
            </a:pPr>
            <a:r>
              <a:rPr lang="en-GB" sz="3200" dirty="0">
                <a:solidFill>
                  <a:srgbClr val="FFFFFF"/>
                </a:solidFill>
                <a:latin typeface="Arial" panose="020B0604020202020204" pitchFamily="34" charset="0"/>
                <a:cs typeface="Arial" panose="020B0604020202020204" pitchFamily="34" charset="0"/>
              </a:rPr>
              <a:t>Wall charts (free on Oxford Owl)</a:t>
            </a:r>
          </a:p>
          <a:p>
            <a:pPr marL="755649" lvl="1" indent="-377824">
              <a:buFont typeface="Arial"/>
              <a:buChar char="•"/>
            </a:pPr>
            <a:r>
              <a:rPr lang="en-GB" sz="3200" dirty="0">
                <a:solidFill>
                  <a:srgbClr val="FFFF0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https://cdn.oxfordowl.co.uk/2018/11/16/16/46/58/693/TimesTables_1_12.pdf</a:t>
            </a:r>
            <a:r>
              <a:rPr lang="en-GB" sz="3200" dirty="0">
                <a:solidFill>
                  <a:srgbClr val="FFFF00"/>
                </a:solidFill>
                <a:latin typeface="Arial" panose="020B0604020202020204" pitchFamily="34" charset="0"/>
                <a:cs typeface="Arial" panose="020B0604020202020204" pitchFamily="34" charset="0"/>
              </a:rPr>
              <a:t> </a:t>
            </a:r>
          </a:p>
          <a:p>
            <a:pPr marL="755649" lvl="1" indent="-377824">
              <a:buFont typeface="Arial"/>
              <a:buChar char="•"/>
            </a:pPr>
            <a:endParaRPr lang="en-GB" sz="3200" dirty="0">
              <a:solidFill>
                <a:srgbClr val="FFFFFF"/>
              </a:solidFill>
              <a:latin typeface="Arial" panose="020B0604020202020204" pitchFamily="34" charset="0"/>
              <a:cs typeface="Arial" panose="020B0604020202020204" pitchFamily="34" charset="0"/>
            </a:endParaRPr>
          </a:p>
          <a:p>
            <a:pPr marL="755649" lvl="1" indent="-377824">
              <a:buFont typeface="Arial"/>
              <a:buChar char="•"/>
            </a:pPr>
            <a:r>
              <a:rPr lang="en-GB" sz="3200" dirty="0">
                <a:solidFill>
                  <a:srgbClr val="FFFFFF"/>
                </a:solidFill>
                <a:latin typeface="Arial" panose="020B0604020202020204" pitchFamily="34" charset="0"/>
                <a:cs typeface="Arial" panose="020B0604020202020204" pitchFamily="34" charset="0"/>
              </a:rPr>
              <a:t>Practise – whether verbally or online</a:t>
            </a:r>
          </a:p>
          <a:p>
            <a:pPr marL="755649" lvl="1" indent="-377824">
              <a:buFont typeface="Arial"/>
              <a:buChar char="•"/>
            </a:pPr>
            <a:endParaRPr lang="en-US" sz="2800" dirty="0">
              <a:solidFill>
                <a:srgbClr val="FFFFFF"/>
              </a:solidFill>
              <a:latin typeface="Arial" panose="020B0604020202020204" pitchFamily="34" charset="0"/>
              <a:cs typeface="Arial" panose="020B0604020202020204" pitchFamily="34" charset="0"/>
            </a:endParaRPr>
          </a:p>
          <a:p>
            <a:pPr marL="755649" lvl="1" indent="-377824">
              <a:buFont typeface="Arial"/>
              <a:buChar char="•"/>
            </a:pPr>
            <a:endParaRPr lang="en-US" sz="2800" dirty="0">
              <a:solidFill>
                <a:srgbClr val="FFFFFF"/>
              </a:solidFill>
              <a:latin typeface="Arial" panose="020B0604020202020204" pitchFamily="34" charset="0"/>
              <a:cs typeface="Arial" panose="020B0604020202020204" pitchFamily="34" charset="0"/>
            </a:endParaRPr>
          </a:p>
        </p:txBody>
      </p:sp>
      <p:sp>
        <p:nvSpPr>
          <p:cNvPr id="19" name="AutoShape 2" descr="eyes clipart png 10 free Cliparts | Download images on Clipground 2021">
            <a:extLst>
              <a:ext uri="{FF2B5EF4-FFF2-40B4-BE49-F238E27FC236}">
                <a16:creationId xmlns:a16="http://schemas.microsoft.com/office/drawing/2014/main" id="{8E46BBEE-6B3B-1CDD-0D93-FC7F97B986E3}"/>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72779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EBB5E-9CCA-B7B3-05BF-A8DDAC6451F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F09CBBB-4210-79A2-41F7-14EABB5FEB67}"/>
              </a:ext>
            </a:extLst>
          </p:cNvPr>
          <p:cNvSpPr/>
          <p:nvPr/>
        </p:nvSpPr>
        <p:spPr>
          <a:xfrm>
            <a:off x="0" y="-381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30" t="-9432" r="-902" b="-10347"/>
            </a:stretch>
          </a:blipFill>
        </p:spPr>
        <p:txBody>
          <a:bodyPr/>
          <a:lstStyle/>
          <a:p>
            <a:endParaRPr lang="en-US"/>
          </a:p>
        </p:txBody>
      </p:sp>
      <p:sp>
        <p:nvSpPr>
          <p:cNvPr id="3" name="TextBox 3">
            <a:extLst>
              <a:ext uri="{FF2B5EF4-FFF2-40B4-BE49-F238E27FC236}">
                <a16:creationId xmlns:a16="http://schemas.microsoft.com/office/drawing/2014/main" id="{75B2DBF6-94ED-38FB-1870-39CBDCCA6F7C}"/>
              </a:ext>
            </a:extLst>
          </p:cNvPr>
          <p:cNvSpPr txBox="1"/>
          <p:nvPr/>
        </p:nvSpPr>
        <p:spPr>
          <a:xfrm>
            <a:off x="1831312" y="1247775"/>
            <a:ext cx="14625376" cy="2943050"/>
          </a:xfrm>
          <a:prstGeom prst="rect">
            <a:avLst/>
          </a:prstGeom>
        </p:spPr>
        <p:txBody>
          <a:bodyPr lIns="0" tIns="0" rIns="0" bIns="0" rtlCol="0" anchor="t">
            <a:spAutoFit/>
          </a:bodyPr>
          <a:lstStyle/>
          <a:p>
            <a:pPr>
              <a:lnSpc>
                <a:spcPts val="11399"/>
              </a:lnSpc>
              <a:spcBef>
                <a:spcPct val="0"/>
              </a:spcBef>
            </a:pPr>
            <a:r>
              <a:rPr lang="en-US" sz="9999" dirty="0">
                <a:solidFill>
                  <a:srgbClr val="FFFFFF"/>
                </a:solidFill>
                <a:latin typeface="Balsamiq Sans"/>
              </a:rPr>
              <a:t>When will families find out their child’s score?</a:t>
            </a:r>
          </a:p>
        </p:txBody>
      </p:sp>
      <p:sp>
        <p:nvSpPr>
          <p:cNvPr id="4" name="Freeform 4">
            <a:extLst>
              <a:ext uri="{FF2B5EF4-FFF2-40B4-BE49-F238E27FC236}">
                <a16:creationId xmlns:a16="http://schemas.microsoft.com/office/drawing/2014/main" id="{684E9725-C823-3525-4FB8-42863457FF8C}"/>
              </a:ext>
            </a:extLst>
          </p:cNvPr>
          <p:cNvSpPr/>
          <p:nvPr/>
        </p:nvSpPr>
        <p:spPr>
          <a:xfrm flipH="1">
            <a:off x="16225193" y="8168283"/>
            <a:ext cx="1840302" cy="1828800"/>
          </a:xfrm>
          <a:custGeom>
            <a:avLst/>
            <a:gdLst/>
            <a:ahLst/>
            <a:cxnLst/>
            <a:rect l="l" t="t" r="r" b="b"/>
            <a:pathLst>
              <a:path w="1840302" h="1828800">
                <a:moveTo>
                  <a:pt x="1840302" y="0"/>
                </a:moveTo>
                <a:lnTo>
                  <a:pt x="0" y="0"/>
                </a:lnTo>
                <a:lnTo>
                  <a:pt x="0" y="1828800"/>
                </a:lnTo>
                <a:lnTo>
                  <a:pt x="1840302" y="1828800"/>
                </a:lnTo>
                <a:lnTo>
                  <a:pt x="1840302"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6E68486C-EA38-6C98-8DBA-19BDF66F724D}"/>
              </a:ext>
            </a:extLst>
          </p:cNvPr>
          <p:cNvSpPr/>
          <p:nvPr/>
        </p:nvSpPr>
        <p:spPr>
          <a:xfrm flipV="1">
            <a:off x="223354" y="285750"/>
            <a:ext cx="1840302" cy="1828800"/>
          </a:xfrm>
          <a:custGeom>
            <a:avLst/>
            <a:gdLst/>
            <a:ahLst/>
            <a:cxnLst/>
            <a:rect l="l" t="t" r="r" b="b"/>
            <a:pathLst>
              <a:path w="1840302" h="1828800">
                <a:moveTo>
                  <a:pt x="0" y="1828800"/>
                </a:moveTo>
                <a:lnTo>
                  <a:pt x="1840302" y="1828800"/>
                </a:lnTo>
                <a:lnTo>
                  <a:pt x="1840302" y="0"/>
                </a:lnTo>
                <a:lnTo>
                  <a:pt x="0" y="0"/>
                </a:lnTo>
                <a:lnTo>
                  <a:pt x="0" y="1828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4B8ACB39-E33F-8ED2-B2F0-D019999A70AB}"/>
              </a:ext>
            </a:extLst>
          </p:cNvPr>
          <p:cNvSpPr/>
          <p:nvPr/>
        </p:nvSpPr>
        <p:spPr>
          <a:xfrm flipH="1" flipV="1">
            <a:off x="16225193" y="285750"/>
            <a:ext cx="1840302" cy="1828800"/>
          </a:xfrm>
          <a:custGeom>
            <a:avLst/>
            <a:gdLst/>
            <a:ahLst/>
            <a:cxnLst/>
            <a:rect l="l" t="t" r="r" b="b"/>
            <a:pathLst>
              <a:path w="1840302" h="1828800">
                <a:moveTo>
                  <a:pt x="1840302" y="1828800"/>
                </a:moveTo>
                <a:lnTo>
                  <a:pt x="0" y="1828800"/>
                </a:lnTo>
                <a:lnTo>
                  <a:pt x="0" y="0"/>
                </a:lnTo>
                <a:lnTo>
                  <a:pt x="1840302" y="0"/>
                </a:lnTo>
                <a:lnTo>
                  <a:pt x="1840302" y="182880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645AABC6-1727-3A98-EC77-6608ED2D9E46}"/>
              </a:ext>
            </a:extLst>
          </p:cNvPr>
          <p:cNvSpPr/>
          <p:nvPr/>
        </p:nvSpPr>
        <p:spPr>
          <a:xfrm>
            <a:off x="223354" y="8168283"/>
            <a:ext cx="1840302" cy="1828800"/>
          </a:xfrm>
          <a:custGeom>
            <a:avLst/>
            <a:gdLst/>
            <a:ahLst/>
            <a:cxnLst/>
            <a:rect l="l" t="t" r="r" b="b"/>
            <a:pathLst>
              <a:path w="1840302" h="1828800">
                <a:moveTo>
                  <a:pt x="0" y="0"/>
                </a:moveTo>
                <a:lnTo>
                  <a:pt x="1840302" y="0"/>
                </a:lnTo>
                <a:lnTo>
                  <a:pt x="1840302" y="1828800"/>
                </a:lnTo>
                <a:lnTo>
                  <a:pt x="0" y="1828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AutoShape 8">
            <a:extLst>
              <a:ext uri="{FF2B5EF4-FFF2-40B4-BE49-F238E27FC236}">
                <a16:creationId xmlns:a16="http://schemas.microsoft.com/office/drawing/2014/main" id="{C5D905B2-BC00-05B3-DC8C-9C2DA2B62C31}"/>
              </a:ext>
            </a:extLst>
          </p:cNvPr>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9" name="Freeform 9">
            <a:extLst>
              <a:ext uri="{FF2B5EF4-FFF2-40B4-BE49-F238E27FC236}">
                <a16:creationId xmlns:a16="http://schemas.microsoft.com/office/drawing/2014/main" id="{19ECA1A6-D3B1-56DF-93CA-D3CF54554A01}"/>
              </a:ext>
            </a:extLst>
          </p:cNvPr>
          <p:cNvSpPr/>
          <p:nvPr/>
        </p:nvSpPr>
        <p:spPr>
          <a:xfrm>
            <a:off x="5750049" y="285750"/>
            <a:ext cx="6787902" cy="394932"/>
          </a:xfrm>
          <a:custGeom>
            <a:avLst/>
            <a:gdLst/>
            <a:ahLst/>
            <a:cxnLst/>
            <a:rect l="l" t="t" r="r" b="b"/>
            <a:pathLst>
              <a:path w="6787902" h="394932">
                <a:moveTo>
                  <a:pt x="0" y="0"/>
                </a:moveTo>
                <a:lnTo>
                  <a:pt x="6787902" y="0"/>
                </a:lnTo>
                <a:lnTo>
                  <a:pt x="6787902" y="394932"/>
                </a:lnTo>
                <a:lnTo>
                  <a:pt x="0" y="39493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0" name="AutoShape 10">
            <a:extLst>
              <a:ext uri="{FF2B5EF4-FFF2-40B4-BE49-F238E27FC236}">
                <a16:creationId xmlns:a16="http://schemas.microsoft.com/office/drawing/2014/main" id="{A66190A6-FF67-8804-3610-1FF8BDA514A4}"/>
              </a:ext>
            </a:extLst>
          </p:cNvPr>
          <p:cNvSpPr/>
          <p:nvPr/>
        </p:nvSpPr>
        <p:spPr>
          <a:xfrm flipV="1">
            <a:off x="12801717" y="419467"/>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1" name="AutoShape 11">
            <a:extLst>
              <a:ext uri="{FF2B5EF4-FFF2-40B4-BE49-F238E27FC236}">
                <a16:creationId xmlns:a16="http://schemas.microsoft.com/office/drawing/2014/main" id="{962965C0-D8BC-72B9-B059-3F74B949D840}"/>
              </a:ext>
            </a:extLst>
          </p:cNvPr>
          <p:cNvSpPr/>
          <p:nvPr/>
        </p:nvSpPr>
        <p:spPr>
          <a:xfrm flipV="1">
            <a:off x="2455333" y="9847608"/>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2" name="AutoShape 12">
            <a:extLst>
              <a:ext uri="{FF2B5EF4-FFF2-40B4-BE49-F238E27FC236}">
                <a16:creationId xmlns:a16="http://schemas.microsoft.com/office/drawing/2014/main" id="{66D0DA41-F20D-5814-DF93-3DE6784A8CF2}"/>
              </a:ext>
            </a:extLst>
          </p:cNvPr>
          <p:cNvSpPr/>
          <p:nvPr/>
        </p:nvSpPr>
        <p:spPr>
          <a:xfrm flipV="1">
            <a:off x="12801717" y="9876550"/>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3" name="Freeform 13">
            <a:extLst>
              <a:ext uri="{FF2B5EF4-FFF2-40B4-BE49-F238E27FC236}">
                <a16:creationId xmlns:a16="http://schemas.microsoft.com/office/drawing/2014/main" id="{55E14B21-3111-DF55-CA9F-2E37E8E0F331}"/>
              </a:ext>
            </a:extLst>
          </p:cNvPr>
          <p:cNvSpPr/>
          <p:nvPr/>
        </p:nvSpPr>
        <p:spPr>
          <a:xfrm flipV="1">
            <a:off x="5750473" y="9602150"/>
            <a:ext cx="6787902" cy="394932"/>
          </a:xfrm>
          <a:custGeom>
            <a:avLst/>
            <a:gdLst/>
            <a:ahLst/>
            <a:cxnLst/>
            <a:rect l="l" t="t" r="r" b="b"/>
            <a:pathLst>
              <a:path w="6787902" h="394932">
                <a:moveTo>
                  <a:pt x="0" y="394933"/>
                </a:moveTo>
                <a:lnTo>
                  <a:pt x="6787902" y="394933"/>
                </a:lnTo>
                <a:lnTo>
                  <a:pt x="6787902" y="0"/>
                </a:lnTo>
                <a:lnTo>
                  <a:pt x="0" y="0"/>
                </a:lnTo>
                <a:lnTo>
                  <a:pt x="0" y="394933"/>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4" name="AutoShape 14">
            <a:extLst>
              <a:ext uri="{FF2B5EF4-FFF2-40B4-BE49-F238E27FC236}">
                <a16:creationId xmlns:a16="http://schemas.microsoft.com/office/drawing/2014/main" id="{2AE9EABF-B466-A2F4-9D5E-DD7E65868EBF}"/>
              </a:ext>
            </a:extLst>
          </p:cNvPr>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5" name="AutoShape 15">
            <a:extLst>
              <a:ext uri="{FF2B5EF4-FFF2-40B4-BE49-F238E27FC236}">
                <a16:creationId xmlns:a16="http://schemas.microsoft.com/office/drawing/2014/main" id="{28D69EDC-94C0-2BF0-5F10-65DA79C8D518}"/>
              </a:ext>
            </a:extLst>
          </p:cNvPr>
          <p:cNvSpPr/>
          <p:nvPr/>
        </p:nvSpPr>
        <p:spPr>
          <a:xfrm flipV="1">
            <a:off x="2455333" y="390525"/>
            <a:ext cx="3030950" cy="19785"/>
          </a:xfrm>
          <a:prstGeom prst="line">
            <a:avLst/>
          </a:prstGeom>
          <a:ln w="38100" cap="flat">
            <a:solidFill>
              <a:srgbClr val="FFFFFF"/>
            </a:solidFill>
            <a:prstDash val="solid"/>
            <a:headEnd type="none" w="sm" len="sm"/>
            <a:tailEnd type="none" w="sm" len="sm"/>
          </a:ln>
        </p:spPr>
        <p:txBody>
          <a:bodyPr/>
          <a:lstStyle/>
          <a:p>
            <a:endParaRPr lang="en-US"/>
          </a:p>
        </p:txBody>
      </p:sp>
      <p:sp>
        <p:nvSpPr>
          <p:cNvPr id="16" name="AutoShape 16">
            <a:extLst>
              <a:ext uri="{FF2B5EF4-FFF2-40B4-BE49-F238E27FC236}">
                <a16:creationId xmlns:a16="http://schemas.microsoft.com/office/drawing/2014/main" id="{C536CC61-D828-E3DA-CBE5-D4F650DB0FF9}"/>
              </a:ext>
            </a:extLst>
          </p:cNvPr>
          <p:cNvSpPr/>
          <p:nvPr/>
        </p:nvSpPr>
        <p:spPr>
          <a:xfrm>
            <a:off x="395026" y="2426481"/>
            <a:ext cx="0" cy="5434037"/>
          </a:xfrm>
          <a:prstGeom prst="line">
            <a:avLst/>
          </a:prstGeom>
          <a:ln w="38100" cap="flat">
            <a:solidFill>
              <a:srgbClr val="FFFFFF"/>
            </a:solidFill>
            <a:prstDash val="solid"/>
            <a:headEnd type="none" w="sm" len="sm"/>
            <a:tailEnd type="none" w="sm" len="sm"/>
          </a:ln>
        </p:spPr>
        <p:txBody>
          <a:bodyPr/>
          <a:lstStyle/>
          <a:p>
            <a:endParaRPr lang="en-US"/>
          </a:p>
        </p:txBody>
      </p:sp>
      <p:sp>
        <p:nvSpPr>
          <p:cNvPr id="17" name="AutoShape 17">
            <a:extLst>
              <a:ext uri="{FF2B5EF4-FFF2-40B4-BE49-F238E27FC236}">
                <a16:creationId xmlns:a16="http://schemas.microsoft.com/office/drawing/2014/main" id="{644D4B9A-87D4-5B78-AE97-158526221B8C}"/>
              </a:ext>
            </a:extLst>
          </p:cNvPr>
          <p:cNvSpPr/>
          <p:nvPr/>
        </p:nvSpPr>
        <p:spPr>
          <a:xfrm>
            <a:off x="17905788" y="2426481"/>
            <a:ext cx="0" cy="5434037"/>
          </a:xfrm>
          <a:prstGeom prst="line">
            <a:avLst/>
          </a:prstGeom>
          <a:ln w="38100" cap="flat">
            <a:solidFill>
              <a:srgbClr val="FFFFFF"/>
            </a:solidFill>
            <a:prstDash val="solid"/>
            <a:headEnd type="none" w="sm" len="sm"/>
            <a:tailEnd type="none" w="sm" len="sm"/>
          </a:ln>
        </p:spPr>
        <p:txBody>
          <a:bodyPr/>
          <a:lstStyle/>
          <a:p>
            <a:endParaRPr lang="en-US"/>
          </a:p>
        </p:txBody>
      </p:sp>
      <p:sp>
        <p:nvSpPr>
          <p:cNvPr id="18" name="TextBox 18">
            <a:extLst>
              <a:ext uri="{FF2B5EF4-FFF2-40B4-BE49-F238E27FC236}">
                <a16:creationId xmlns:a16="http://schemas.microsoft.com/office/drawing/2014/main" id="{9F566F61-067E-AF67-19C4-CDF9A3E4B830}"/>
              </a:ext>
            </a:extLst>
          </p:cNvPr>
          <p:cNvSpPr txBox="1"/>
          <p:nvPr/>
        </p:nvSpPr>
        <p:spPr>
          <a:xfrm>
            <a:off x="1143505" y="4266367"/>
            <a:ext cx="16001839" cy="3508653"/>
          </a:xfrm>
          <a:prstGeom prst="rect">
            <a:avLst/>
          </a:prstGeom>
        </p:spPr>
        <p:txBody>
          <a:bodyPr lIns="0" tIns="0" rIns="0" bIns="0" rtlCol="0" anchor="t">
            <a:spAutoFit/>
          </a:bodyPr>
          <a:lstStyle/>
          <a:p>
            <a:pPr marL="755649" lvl="1" indent="-377824">
              <a:buFont typeface="Arial"/>
              <a:buChar char="•"/>
            </a:pPr>
            <a:r>
              <a:rPr lang="en-US" sz="4000" dirty="0">
                <a:solidFill>
                  <a:srgbClr val="FFFFFF"/>
                </a:solidFill>
                <a:latin typeface="Arial" panose="020B0604020202020204" pitchFamily="34" charset="0"/>
                <a:cs typeface="Arial" panose="020B0604020202020204" pitchFamily="34" charset="0"/>
              </a:rPr>
              <a:t>Once the dates for the check are complete (20.06.25) we should be able to access scores and can share with the children the following Monday (23.06.25)</a:t>
            </a:r>
          </a:p>
          <a:p>
            <a:pPr marL="377825" lvl="1"/>
            <a:endParaRPr lang="en-US" sz="4000" dirty="0">
              <a:solidFill>
                <a:srgbClr val="FFFFFF"/>
              </a:solidFill>
              <a:latin typeface="Arial" panose="020B0604020202020204" pitchFamily="34" charset="0"/>
              <a:cs typeface="Arial" panose="020B0604020202020204" pitchFamily="34" charset="0"/>
            </a:endParaRPr>
          </a:p>
          <a:p>
            <a:pPr marL="755649" lvl="1" indent="-377824">
              <a:buFont typeface="Arial"/>
              <a:buChar char="•"/>
            </a:pPr>
            <a:r>
              <a:rPr lang="en-US" sz="4000" dirty="0">
                <a:solidFill>
                  <a:srgbClr val="FFFFFF"/>
                </a:solidFill>
                <a:latin typeface="Arial" panose="020B0604020202020204" pitchFamily="34" charset="0"/>
                <a:cs typeface="Arial" panose="020B0604020202020204" pitchFamily="34" charset="0"/>
              </a:rPr>
              <a:t>We can also give scores in end of year reports as confirmation.</a:t>
            </a:r>
          </a:p>
          <a:p>
            <a:pPr marL="755649" lvl="1" indent="-377824">
              <a:buFont typeface="Arial"/>
              <a:buChar char="•"/>
            </a:pPr>
            <a:endParaRPr lang="en-US" sz="2800" dirty="0">
              <a:solidFill>
                <a:srgbClr val="FFFFFF"/>
              </a:solidFill>
              <a:latin typeface="Arial" panose="020B0604020202020204" pitchFamily="34" charset="0"/>
              <a:cs typeface="Arial" panose="020B0604020202020204" pitchFamily="34" charset="0"/>
            </a:endParaRPr>
          </a:p>
        </p:txBody>
      </p:sp>
      <p:sp>
        <p:nvSpPr>
          <p:cNvPr id="19" name="AutoShape 2" descr="eyes clipart png 10 free Cliparts | Download images on Clipground 2021">
            <a:extLst>
              <a:ext uri="{FF2B5EF4-FFF2-40B4-BE49-F238E27FC236}">
                <a16:creationId xmlns:a16="http://schemas.microsoft.com/office/drawing/2014/main" id="{B280B814-E402-C01D-B6BE-C3601D47E804}"/>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74332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 Phonics Template">
  <a:themeElements>
    <a:clrScheme name="Custom 4">
      <a:dk1>
        <a:srgbClr val="2D2D2D"/>
      </a:dk1>
      <a:lt1>
        <a:sysClr val="window" lastClr="FFFFFF"/>
      </a:lt1>
      <a:dk2>
        <a:srgbClr val="5A5A5A"/>
      </a:dk2>
      <a:lt2>
        <a:srgbClr val="EEECE1"/>
      </a:lt2>
      <a:accent1>
        <a:srgbClr val="FFC000"/>
      </a:accent1>
      <a:accent2>
        <a:srgbClr val="FFD200"/>
      </a:accent2>
      <a:accent3>
        <a:srgbClr val="CF9C00"/>
      </a:accent3>
      <a:accent4>
        <a:srgbClr val="A0A0A0"/>
      </a:accent4>
      <a:accent5>
        <a:srgbClr val="787878"/>
      </a:accent5>
      <a:accent6>
        <a:srgbClr val="5A5A5A"/>
      </a:accent6>
      <a:hlink>
        <a:srgbClr val="CF9C00"/>
      </a:hlink>
      <a:folHlink>
        <a:srgbClr val="787878"/>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50C3833360AA47A2E10ED930F094EE" ma:contentTypeVersion="12" ma:contentTypeDescription="Create a new document." ma:contentTypeScope="" ma:versionID="0e44c24b7a0b17f030ec2032eb5718b8">
  <xsd:schema xmlns:xsd="http://www.w3.org/2001/XMLSchema" xmlns:xs="http://www.w3.org/2001/XMLSchema" xmlns:p="http://schemas.microsoft.com/office/2006/metadata/properties" xmlns:ns2="d36f68a5-30f3-4b31-954f-3a40ff08e79e" xmlns:ns3="135d7a37-907c-4d13-b4e7-1b2c57e07583" targetNamespace="http://schemas.microsoft.com/office/2006/metadata/properties" ma:root="true" ma:fieldsID="5d53c1c10bc071d47a360e84b8a3673f" ns2:_="" ns3:_="">
    <xsd:import namespace="d36f68a5-30f3-4b31-954f-3a40ff08e79e"/>
    <xsd:import namespace="135d7a37-907c-4d13-b4e7-1b2c57e0758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6f68a5-30f3-4b31-954f-3a40ff08e7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1d02903-b2f6-4487-a9c0-07fc2e58451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35d7a37-907c-4d13-b4e7-1b2c57e0758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4a6561f-1dba-4c52-9e22-ad00311a6ba0}" ma:internalName="TaxCatchAll" ma:showField="CatchAllData" ma:web="135d7a37-907c-4d13-b4e7-1b2c57e075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35d7a37-907c-4d13-b4e7-1b2c57e07583" xsi:nil="true"/>
    <lcf76f155ced4ddcb4097134ff3c332f xmlns="d36f68a5-30f3-4b31-954f-3a40ff08e79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98EB219-571E-4B67-9E6E-869FF58C96C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6f68a5-30f3-4b31-954f-3a40ff08e79e"/>
    <ds:schemaRef ds:uri="135d7a37-907c-4d13-b4e7-1b2c57e075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E47326-6E0C-42B8-A8CE-0F4182FF0401}">
  <ds:schemaRefs>
    <ds:schemaRef ds:uri="http://schemas.microsoft.com/sharepoint/v3/contenttype/forms"/>
  </ds:schemaRefs>
</ds:datastoreItem>
</file>

<file path=customXml/itemProps3.xml><?xml version="1.0" encoding="utf-8"?>
<ds:datastoreItem xmlns:ds="http://schemas.openxmlformats.org/officeDocument/2006/customXml" ds:itemID="{90BD7847-3C37-4E1F-8128-4A92FBDC4632}">
  <ds:schemaRefs>
    <ds:schemaRef ds:uri="http://schemas.microsoft.com/office/2006/metadata/properties"/>
    <ds:schemaRef ds:uri="http://schemas.microsoft.com/office/infopath/2007/PartnerControls"/>
    <ds:schemaRef ds:uri="fb7c8e0c-5308-4275-843e-06a08933dab6"/>
    <ds:schemaRef ds:uri="135d7a37-907c-4d13-b4e7-1b2c57e07583"/>
    <ds:schemaRef ds:uri="d36f68a5-30f3-4b31-954f-3a40ff08e79e"/>
  </ds:schemaRefs>
</ds:datastoreItem>
</file>

<file path=docProps/app.xml><?xml version="1.0" encoding="utf-8"?>
<Properties xmlns="http://schemas.openxmlformats.org/officeDocument/2006/extended-properties" xmlns:vt="http://schemas.openxmlformats.org/officeDocument/2006/docPropsVTypes">
  <TotalTime>138</TotalTime>
  <Words>552</Words>
  <Application>Microsoft Office PowerPoint</Application>
  <PresentationFormat>Custom</PresentationFormat>
  <Paragraphs>62</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SassoonInfant</vt:lpstr>
      <vt:lpstr>Balsamiq Sans</vt:lpstr>
      <vt:lpstr>Arial</vt:lpstr>
      <vt:lpstr>Garamond</vt:lpstr>
      <vt:lpstr>Calibri</vt:lpstr>
      <vt:lpstr>Office Theme</vt:lpstr>
      <vt:lpstr>NEW Phonics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Literacy Working Wall A3 banner (Presentation (16:9))</dc:title>
  <dc:creator>Kathryn D</dc:creator>
  <cp:lastModifiedBy>Gary Dingle</cp:lastModifiedBy>
  <cp:revision>17</cp:revision>
  <dcterms:created xsi:type="dcterms:W3CDTF">2006-08-16T00:00:00Z</dcterms:created>
  <dcterms:modified xsi:type="dcterms:W3CDTF">2025-01-19T19:47:30Z</dcterms:modified>
  <dc:identifier>DAFuhL6IWr4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0x010100A050C3833360AA47A2E10ED930F094EE</vt:lpwstr>
  </property>
</Properties>
</file>